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70" r:id="rId2"/>
    <p:sldId id="266" r:id="rId3"/>
    <p:sldId id="267" r:id="rId4"/>
    <p:sldId id="271" r:id="rId5"/>
    <p:sldId id="274" r:id="rId6"/>
    <p:sldId id="275" r:id="rId7"/>
    <p:sldId id="277" r:id="rId8"/>
    <p:sldId id="278" r:id="rId9"/>
    <p:sldId id="280" r:id="rId10"/>
    <p:sldId id="282" r:id="rId11"/>
    <p:sldId id="279" r:id="rId12"/>
    <p:sldId id="272" r:id="rId13"/>
    <p:sldId id="285" r:id="rId14"/>
    <p:sldId id="286" r:id="rId15"/>
    <p:sldId id="287" r:id="rId16"/>
    <p:sldId id="268" r:id="rId17"/>
  </p:sldIdLst>
  <p:sldSz cx="12192000" cy="6858000"/>
  <p:notesSz cx="6808788" cy="9940925"/>
  <p:embeddedFontLst>
    <p:embeddedFont>
      <p:font typeface="Raleway" pitchFamily="2" charset="-18"/>
      <p:regular r:id="rId19"/>
      <p:bold r:id="rId20"/>
      <p:italic r:id="rId21"/>
      <p:boldItalic r:id="rId22"/>
    </p:embeddedFont>
    <p:embeddedFont>
      <p:font typeface="Raleway Black" pitchFamily="2" charset="-18"/>
      <p:bold r:id="rId23"/>
      <p:italic r:id="rId24"/>
      <p:boldItalic r:id="rId25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7895"/>
    <a:srgbClr val="833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0" autoAdjust="0"/>
    <p:restoredTop sz="94722"/>
  </p:normalViewPr>
  <p:slideViewPr>
    <p:cSldViewPr snapToGrid="0">
      <p:cViewPr varScale="1">
        <p:scale>
          <a:sx n="83" d="100"/>
          <a:sy n="83" d="100"/>
        </p:scale>
        <p:origin x="811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aco\Downloads\v_cr3804mr_00_00_00_sk2026041915155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aco\Downloads\v_cr3804mr_00_00_00_sk2026041915155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509569770833053"/>
          <c:y val="1.7233995985971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j-lt"/>
              <a:ea typeface="Alice" pitchFamily="2" charset="0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v_cr3804mr_00_00_00_sk!$B$1</c:f>
              <c:strCache>
                <c:ptCount val="1"/>
                <c:pt idx="0">
                  <c:v>Počet návštevníkov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659A-0045-B033-DAC31CE74738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8597115688147104E-2"/>
                      <c:h val="4.9239988531347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59A-0045-B033-DAC31CE7473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j-lt"/>
                      <a:ea typeface="Alice" pitchFamily="2" charset="0"/>
                      <a:cs typeface="+mn-cs"/>
                    </a:defRPr>
                  </a:pPr>
                  <a:endParaRPr lang="sk-SK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59A-0045-B033-DAC31CE747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j-lt"/>
                    <a:ea typeface="Alice" pitchFamily="2" charset="0"/>
                    <a:cs typeface="+mn-cs"/>
                  </a:defRPr>
                </a:pPr>
                <a:endParaRPr lang="sk-S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v_cr3804mr_00_00_00_sk!$A$2:$A$9</c:f>
              <c:strCache>
                <c:ptCount val="8"/>
                <c:pt idx="0">
                  <c:v>Košický</c:v>
                </c:pt>
                <c:pt idx="1">
                  <c:v>Banskobystrický</c:v>
                </c:pt>
                <c:pt idx="2">
                  <c:v>Trenčiansky</c:v>
                </c:pt>
                <c:pt idx="3">
                  <c:v>Nitriansky</c:v>
                </c:pt>
                <c:pt idx="4">
                  <c:v>Prešovský</c:v>
                </c:pt>
                <c:pt idx="5">
                  <c:v>Trnavský</c:v>
                </c:pt>
                <c:pt idx="6">
                  <c:v>Bratislavský</c:v>
                </c:pt>
                <c:pt idx="7">
                  <c:v>Žilinský</c:v>
                </c:pt>
              </c:strCache>
            </c:strRef>
          </c:cat>
          <c:val>
            <c:numRef>
              <c:f>v_cr3804mr_00_00_00_sk!$B$2:$B$9</c:f>
              <c:numCache>
                <c:formatCode>#,##0</c:formatCode>
                <c:ptCount val="8"/>
                <c:pt idx="0">
                  <c:v>27276</c:v>
                </c:pt>
                <c:pt idx="1">
                  <c:v>33558</c:v>
                </c:pt>
                <c:pt idx="2">
                  <c:v>45208</c:v>
                </c:pt>
                <c:pt idx="3">
                  <c:v>47931</c:v>
                </c:pt>
                <c:pt idx="4">
                  <c:v>97742</c:v>
                </c:pt>
                <c:pt idx="5">
                  <c:v>98037</c:v>
                </c:pt>
                <c:pt idx="6">
                  <c:v>155731</c:v>
                </c:pt>
                <c:pt idx="7">
                  <c:v>197849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C7-3B47-9240-57C559CE0FE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708796415"/>
        <c:axId val="1708794623"/>
      </c:barChart>
      <c:catAx>
        <c:axId val="17087964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j-lt"/>
                <a:ea typeface="Alice" pitchFamily="2" charset="0"/>
                <a:cs typeface="+mn-cs"/>
              </a:defRPr>
            </a:pPr>
            <a:endParaRPr lang="sk-SK"/>
          </a:p>
        </c:txPr>
        <c:crossAx val="1708794623"/>
        <c:crosses val="autoZero"/>
        <c:auto val="1"/>
        <c:lblAlgn val="ctr"/>
        <c:lblOffset val="100"/>
        <c:noMultiLvlLbl val="0"/>
      </c:catAx>
      <c:valAx>
        <c:axId val="1708794623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1708796415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+mj-lt"/>
          <a:ea typeface="Alice" pitchFamily="2" charset="0"/>
        </a:defRPr>
      </a:pPr>
      <a:endParaRPr lang="sk-S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9177726675700688"/>
          <c:y val="2.46199990384630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j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v_cr3804mr_00_00_00_sk!$B$1</c:f>
              <c:strCache>
                <c:ptCount val="1"/>
                <c:pt idx="0">
                  <c:v>Počet návštevníkov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j-lt"/>
                    <a:ea typeface="+mn-ea"/>
                    <a:cs typeface="+mn-cs"/>
                  </a:defRPr>
                </a:pPr>
                <a:endParaRPr lang="sk-S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v_cr3804mr_00_00_00_sk!$A$2:$A$9</c:f>
              <c:strCache>
                <c:ptCount val="8"/>
                <c:pt idx="0">
                  <c:v>Košický</c:v>
                </c:pt>
                <c:pt idx="1">
                  <c:v>Banskobystrický</c:v>
                </c:pt>
                <c:pt idx="2">
                  <c:v>Trenčiansky</c:v>
                </c:pt>
                <c:pt idx="3">
                  <c:v>Nitriansky</c:v>
                </c:pt>
                <c:pt idx="4">
                  <c:v>Bratislavský</c:v>
                </c:pt>
                <c:pt idx="5">
                  <c:v>Trnavský</c:v>
                </c:pt>
                <c:pt idx="6">
                  <c:v>Prešovský</c:v>
                </c:pt>
                <c:pt idx="7">
                  <c:v>Žilinský</c:v>
                </c:pt>
              </c:strCache>
            </c:strRef>
          </c:cat>
          <c:val>
            <c:numRef>
              <c:f>v_cr3804mr_00_00_00_sk!$B$2:$B$9</c:f>
            </c:numRef>
          </c:val>
          <c:extLst>
            <c:ext xmlns:c16="http://schemas.microsoft.com/office/drawing/2014/chart" uri="{C3380CC4-5D6E-409C-BE32-E72D297353CC}">
              <c16:uniqueId val="{00000000-2C62-BE4D-99CC-EEE02000E741}"/>
            </c:ext>
          </c:extLst>
        </c:ser>
        <c:ser>
          <c:idx val="1"/>
          <c:order val="1"/>
          <c:tx>
            <c:strRef>
              <c:f>v_cr3804mr_00_00_00_sk!$C$1</c:f>
              <c:strCache>
                <c:ptCount val="1"/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j-lt"/>
                    <a:ea typeface="+mn-ea"/>
                    <a:cs typeface="+mn-cs"/>
                  </a:defRPr>
                </a:pPr>
                <a:endParaRPr lang="sk-S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v_cr3804mr_00_00_00_sk!$A$2:$A$9</c:f>
              <c:strCache>
                <c:ptCount val="8"/>
                <c:pt idx="0">
                  <c:v>Košický</c:v>
                </c:pt>
                <c:pt idx="1">
                  <c:v>Banskobystrický</c:v>
                </c:pt>
                <c:pt idx="2">
                  <c:v>Trenčiansky</c:v>
                </c:pt>
                <c:pt idx="3">
                  <c:v>Nitriansky</c:v>
                </c:pt>
                <c:pt idx="4">
                  <c:v>Bratislavský</c:v>
                </c:pt>
                <c:pt idx="5">
                  <c:v>Trnavský</c:v>
                </c:pt>
                <c:pt idx="6">
                  <c:v>Prešovský</c:v>
                </c:pt>
                <c:pt idx="7">
                  <c:v>Žilinský</c:v>
                </c:pt>
              </c:strCache>
            </c:strRef>
          </c:cat>
          <c:val>
            <c:numRef>
              <c:f>v_cr3804mr_00_00_00_sk!$C$2:$C$9</c:f>
            </c:numRef>
          </c:val>
          <c:extLst>
            <c:ext xmlns:c16="http://schemas.microsoft.com/office/drawing/2014/chart" uri="{C3380CC4-5D6E-409C-BE32-E72D297353CC}">
              <c16:uniqueId val="{00000001-2C62-BE4D-99CC-EEE02000E741}"/>
            </c:ext>
          </c:extLst>
        </c:ser>
        <c:ser>
          <c:idx val="2"/>
          <c:order val="2"/>
          <c:tx>
            <c:strRef>
              <c:f>v_cr3804mr_00_00_00_sk!$D$1</c:f>
              <c:strCache>
                <c:ptCount val="1"/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j-lt"/>
                    <a:ea typeface="+mn-ea"/>
                    <a:cs typeface="+mn-cs"/>
                  </a:defRPr>
                </a:pPr>
                <a:endParaRPr lang="sk-S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v_cr3804mr_00_00_00_sk!$A$2:$A$9</c:f>
              <c:strCache>
                <c:ptCount val="8"/>
                <c:pt idx="0">
                  <c:v>Košický</c:v>
                </c:pt>
                <c:pt idx="1">
                  <c:v>Banskobystrický</c:v>
                </c:pt>
                <c:pt idx="2">
                  <c:v>Trenčiansky</c:v>
                </c:pt>
                <c:pt idx="3">
                  <c:v>Nitriansky</c:v>
                </c:pt>
                <c:pt idx="4">
                  <c:v>Bratislavský</c:v>
                </c:pt>
                <c:pt idx="5">
                  <c:v>Trnavský</c:v>
                </c:pt>
                <c:pt idx="6">
                  <c:v>Prešovský</c:v>
                </c:pt>
                <c:pt idx="7">
                  <c:v>Žilinský</c:v>
                </c:pt>
              </c:strCache>
            </c:strRef>
          </c:cat>
          <c:val>
            <c:numRef>
              <c:f>v_cr3804mr_00_00_00_sk!$D$2:$D$9</c:f>
            </c:numRef>
          </c:val>
          <c:extLst>
            <c:ext xmlns:c16="http://schemas.microsoft.com/office/drawing/2014/chart" uri="{C3380CC4-5D6E-409C-BE32-E72D297353CC}">
              <c16:uniqueId val="{00000002-2C62-BE4D-99CC-EEE02000E741}"/>
            </c:ext>
          </c:extLst>
        </c:ser>
        <c:ser>
          <c:idx val="3"/>
          <c:order val="3"/>
          <c:tx>
            <c:strRef>
              <c:f>v_cr3804mr_00_00_00_sk!$E$1</c:f>
              <c:strCache>
                <c:ptCount val="1"/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j-lt"/>
                    <a:ea typeface="+mn-ea"/>
                    <a:cs typeface="+mn-cs"/>
                  </a:defRPr>
                </a:pPr>
                <a:endParaRPr lang="sk-S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v_cr3804mr_00_00_00_sk!$A$2:$A$9</c:f>
              <c:strCache>
                <c:ptCount val="8"/>
                <c:pt idx="0">
                  <c:v>Košický</c:v>
                </c:pt>
                <c:pt idx="1">
                  <c:v>Banskobystrický</c:v>
                </c:pt>
                <c:pt idx="2">
                  <c:v>Trenčiansky</c:v>
                </c:pt>
                <c:pt idx="3">
                  <c:v>Nitriansky</c:v>
                </c:pt>
                <c:pt idx="4">
                  <c:v>Bratislavský</c:v>
                </c:pt>
                <c:pt idx="5">
                  <c:v>Trnavský</c:v>
                </c:pt>
                <c:pt idx="6">
                  <c:v>Prešovský</c:v>
                </c:pt>
                <c:pt idx="7">
                  <c:v>Žilinský</c:v>
                </c:pt>
              </c:strCache>
            </c:strRef>
          </c:cat>
          <c:val>
            <c:numRef>
              <c:f>v_cr3804mr_00_00_00_sk!$E$2:$E$9</c:f>
            </c:numRef>
          </c:val>
          <c:extLst>
            <c:ext xmlns:c16="http://schemas.microsoft.com/office/drawing/2014/chart" uri="{C3380CC4-5D6E-409C-BE32-E72D297353CC}">
              <c16:uniqueId val="{00000003-2C62-BE4D-99CC-EEE02000E741}"/>
            </c:ext>
          </c:extLst>
        </c:ser>
        <c:ser>
          <c:idx val="4"/>
          <c:order val="4"/>
          <c:tx>
            <c:strRef>
              <c:f>v_cr3804mr_00_00_00_sk!$F$1</c:f>
              <c:strCache>
                <c:ptCount val="1"/>
                <c:pt idx="0">
                  <c:v>Počet prenocovaní</c:v>
                </c:pt>
              </c:strCache>
            </c:strRef>
          </c:tx>
          <c:spPr>
            <a:solidFill>
              <a:srgbClr val="3E7895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2C62-BE4D-99CC-EEE02000E741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2C62-BE4D-99CC-EEE02000E7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j-lt"/>
                    <a:ea typeface="+mn-ea"/>
                    <a:cs typeface="+mn-cs"/>
                  </a:defRPr>
                </a:pPr>
                <a:endParaRPr lang="sk-S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v_cr3804mr_00_00_00_sk!$A$2:$A$9</c:f>
              <c:strCache>
                <c:ptCount val="8"/>
                <c:pt idx="0">
                  <c:v>Košický</c:v>
                </c:pt>
                <c:pt idx="1">
                  <c:v>Banskobystrický</c:v>
                </c:pt>
                <c:pt idx="2">
                  <c:v>Trenčiansky</c:v>
                </c:pt>
                <c:pt idx="3">
                  <c:v>Nitriansky</c:v>
                </c:pt>
                <c:pt idx="4">
                  <c:v>Bratislavský</c:v>
                </c:pt>
                <c:pt idx="5">
                  <c:v>Trnavský</c:v>
                </c:pt>
                <c:pt idx="6">
                  <c:v>Prešovský</c:v>
                </c:pt>
                <c:pt idx="7">
                  <c:v>Žilinský</c:v>
                </c:pt>
              </c:strCache>
            </c:strRef>
          </c:cat>
          <c:val>
            <c:numRef>
              <c:f>v_cr3804mr_00_00_00_sk!$F$2:$F$9</c:f>
              <c:numCache>
                <c:formatCode>#,##0</c:formatCode>
                <c:ptCount val="8"/>
                <c:pt idx="0">
                  <c:v>59032</c:v>
                </c:pt>
                <c:pt idx="1">
                  <c:v>72623</c:v>
                </c:pt>
                <c:pt idx="2">
                  <c:v>115789</c:v>
                </c:pt>
                <c:pt idx="3">
                  <c:v>148271</c:v>
                </c:pt>
                <c:pt idx="4">
                  <c:v>260772</c:v>
                </c:pt>
                <c:pt idx="5">
                  <c:v>279651</c:v>
                </c:pt>
                <c:pt idx="6">
                  <c:v>281059</c:v>
                </c:pt>
                <c:pt idx="7">
                  <c:v>510163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62-BE4D-99CC-EEE02000E74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519339263"/>
        <c:axId val="1519634175"/>
      </c:barChart>
      <c:catAx>
        <c:axId val="15193392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sk-SK"/>
          </a:p>
        </c:txPr>
        <c:crossAx val="1519634175"/>
        <c:crosses val="autoZero"/>
        <c:auto val="1"/>
        <c:lblAlgn val="ctr"/>
        <c:lblOffset val="100"/>
        <c:noMultiLvlLbl val="0"/>
      </c:catAx>
      <c:valAx>
        <c:axId val="1519634175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151933926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+mj-lt"/>
        </a:defRPr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AECDB-630B-A842-AAC9-FD50B37FA578}" type="datetimeFigureOut">
              <a:rPr lang="sk-SK" smtClean="0"/>
              <a:t>21. 4. 2026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7968E-F004-3F47-8CCB-2EAF50B28DB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9639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7968E-F004-3F47-8CCB-2EAF50B28DBD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0476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B06D4F-F7F4-D4E2-FE36-FB4F37133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36023EC-F069-516A-2803-FB6E921A1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4CACEF-4477-2219-DE52-84FCA5391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144E-1B56-4851-AA37-0F0BBAB6FB9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28380D-F2FF-CADA-83ED-8D234E83B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8D7BBF-8A13-8C7C-24F1-43A4E7923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2EDD-2B61-4CB2-A64C-CB444C19C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008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5303D3-C5D7-AAFC-3538-6A3E7FE0C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20D2B7F-6826-CFFB-FE23-6FC4711B8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94C64A-2526-F225-C883-24158F050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144E-1B56-4851-AA37-0F0BBAB6FB9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9DB64F-606B-FF9B-F2BE-84B7FD94B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E24597-3668-7347-CFB0-C3952FC0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2EDD-2B61-4CB2-A64C-CB444C19C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099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A0ED3BF-48EF-1F3E-84B6-132F9A2BF8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46123B7-EAD4-E896-1528-08E0705E8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D33173-C1B3-1952-2391-B37A3EA10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144E-1B56-4851-AA37-0F0BBAB6FB9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08655A-167C-86F8-B65F-C94C9C58D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49937F-976F-B19A-4AEC-B50742677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2EDD-2B61-4CB2-A64C-CB444C19C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8598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4FC7C7-E159-0419-7C4C-71EFB7496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5E34CD-D8B4-6096-213E-201B9908B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55BCEB-D67B-BBAD-C71D-29175F65B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144E-1B56-4851-AA37-0F0BBAB6FB9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6E2AFE-B528-A49F-0772-C8850CC92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58452B-1B05-AA8F-0CA9-E3E3B8998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2EDD-2B61-4CB2-A64C-CB444C19C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23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BD71DB-C7B7-00F3-780E-9F60F2E16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B5D3E3D-8D83-45C4-9992-DEA530659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E65ADC-CB30-BE60-53BA-25A53C02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144E-1B56-4851-AA37-0F0BBAB6FB9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45CAB3-CD7D-963D-F948-F11B52CA6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80874B-139E-81FC-773B-F73058EA1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2EDD-2B61-4CB2-A64C-CB444C19C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1192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603F38-064C-4315-BF47-F9242F2D8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DECFF4-1407-A85D-0647-A4B92F866B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B1C746-064A-19BD-56D0-3EF124829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B5DE789-094F-96DD-A453-2A2E40E5F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144E-1B56-4851-AA37-0F0BBAB6FB9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C429F62-B5D3-9BDE-7DC0-F83FBA97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13FBFC0-4BC9-AB85-40C2-FF3D3DCC6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2EDD-2B61-4CB2-A64C-CB444C19C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7589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0BAF20-5A68-1992-10E7-0EA6ABBC0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497CC0-88DB-526E-C12E-6AE3CE488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ABF8639-328C-91C5-B31E-FF7C85514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1604C32-777D-F70A-BB4B-AD2B89E24A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2921929-CE61-7782-3D44-4254B853C2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DE115FB-05E5-3274-051C-8B41CC48F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144E-1B56-4851-AA37-0F0BBAB6FB9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5AEC820-1672-E603-9842-1CF3F7F81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0549E3C-26B8-A45F-0999-9A452E5DF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2EDD-2B61-4CB2-A64C-CB444C19C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184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EABA77-1B4B-4470-DC85-737182A48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BB1AFB9-59F4-7738-59D5-0F0455F2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144E-1B56-4851-AA37-0F0BBAB6FB9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064D3B2-553F-632B-F04E-6BE52A5BC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A141800-85C8-F991-0E64-5DD4A084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2EDD-2B61-4CB2-A64C-CB444C19C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4574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CB2E07A-43EA-2262-37E9-BAEB96549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144E-1B56-4851-AA37-0F0BBAB6FB9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3E138E6-00C6-E296-89CA-A5AD78909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DE6B968-CFCF-D7B2-EF1A-A704B2698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2EDD-2B61-4CB2-A64C-CB444C19C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0269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2F35A7-3A39-7081-5F1F-E3036B9AD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47F591-62E9-9020-FFDC-B05CFC987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8427485-FAAA-FC7C-1939-C693EBDFC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28E93B1-0CDF-B2C2-68B2-3FFD020A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144E-1B56-4851-AA37-0F0BBAB6FB9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2394B0D-6A99-9DD5-5EB4-7D21D173F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654F6C-7B83-3FBE-8400-2FB5EAB12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2EDD-2B61-4CB2-A64C-CB444C19C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974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587388-1EFE-7F2A-79E1-4DA3D5C85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CF5F6A8-6488-D884-6EDA-800D54FC35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CC7D1F6-239F-CBA5-9A07-D28D79C39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09BFB8D-39E2-F034-A738-28A7FECC4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144E-1B56-4851-AA37-0F0BBAB6FB9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0D69100-BC59-2116-5192-C46408D3C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796BB86-A4C2-BE82-D57B-E918E18B7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2EDD-2B61-4CB2-A64C-CB444C19C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847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EFBE0CA-63D6-4FE2-B42D-C1AF3C7AB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354CB3-9A8F-1B76-4775-153EAD7AF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C99798-2AAD-06A1-E55E-5CE3708E36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C4144E-1B56-4851-AA37-0F0BBAB6FB9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5CBC4E-4624-0B6F-EA51-3F34BE31C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F2A1EC-2489-83EE-7506-07550CD2C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9C2EDD-2B61-4CB2-A64C-CB444C19C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134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4EC98039-F529-EEEB-A38C-606267F17E66}"/>
              </a:ext>
            </a:extLst>
          </p:cNvPr>
          <p:cNvSpPr txBox="1"/>
          <p:nvPr/>
        </p:nvSpPr>
        <p:spPr>
          <a:xfrm>
            <a:off x="-1" y="158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6DCAF7DF-4187-8EF7-B4EF-9EB5F0557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99" y="6056782"/>
            <a:ext cx="7874001" cy="799634"/>
          </a:xfrm>
          <a:prstGeom prst="rect">
            <a:avLst/>
          </a:prstGeom>
        </p:spPr>
      </p:pic>
      <p:pic>
        <p:nvPicPr>
          <p:cNvPr id="7" name="Obrázok 6" descr="Obrázok, na ktorom je pestrofarebnosť, kruh, umenie, špirála&#10;&#10;Automaticky generovaný popis">
            <a:extLst>
              <a:ext uri="{FF2B5EF4-FFF2-40B4-BE49-F238E27FC236}">
                <a16:creationId xmlns:a16="http://schemas.microsoft.com/office/drawing/2014/main" id="{9A72CAAB-62CD-C826-CB75-8F399952B9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3926" r="-1012" b="-1262"/>
          <a:stretch/>
        </p:blipFill>
        <p:spPr>
          <a:xfrm>
            <a:off x="3826196" y="-1"/>
            <a:ext cx="4539606" cy="2201333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A0EA8DDD-1C49-870F-58C6-511DACA30D12}"/>
              </a:ext>
            </a:extLst>
          </p:cNvPr>
          <p:cNvSpPr txBox="1"/>
          <p:nvPr/>
        </p:nvSpPr>
        <p:spPr>
          <a:xfrm>
            <a:off x="2992598" y="3687173"/>
            <a:ext cx="62068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chemeClr val="bg1"/>
                </a:solidFill>
                <a:latin typeface="Raleway Black" pitchFamily="2" charset="0"/>
              </a:rPr>
              <a:t>12 měsíců </a:t>
            </a:r>
          </a:p>
          <a:p>
            <a:pPr algn="ctr"/>
            <a:r>
              <a:rPr lang="cs-CZ" sz="4400" b="1" dirty="0">
                <a:solidFill>
                  <a:schemeClr val="bg1"/>
                </a:solidFill>
                <a:latin typeface="Raleway Black" pitchFamily="2" charset="0"/>
              </a:rPr>
              <a:t>ve Zlínském </a:t>
            </a:r>
          </a:p>
          <a:p>
            <a:pPr algn="ctr"/>
            <a:r>
              <a:rPr lang="cs-CZ" sz="4400" b="1" dirty="0">
                <a:solidFill>
                  <a:schemeClr val="bg1"/>
                </a:solidFill>
                <a:latin typeface="Raleway Black" pitchFamily="2" charset="0"/>
              </a:rPr>
              <a:t>a Trenčínském kraji</a:t>
            </a:r>
            <a:endParaRPr lang="sk-SK" sz="4400" b="1" dirty="0">
              <a:solidFill>
                <a:schemeClr val="bg1"/>
              </a:solidFill>
              <a:latin typeface="Raleway Black" pitchFamily="2" charset="0"/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60DFE0AA-C49B-260D-23FD-60B13C15A0D6}"/>
              </a:ext>
            </a:extLst>
          </p:cNvPr>
          <p:cNvSpPr txBox="1"/>
          <p:nvPr/>
        </p:nvSpPr>
        <p:spPr>
          <a:xfrm>
            <a:off x="406401" y="6056782"/>
            <a:ext cx="1369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Raleway" pitchFamily="2" charset="0"/>
              </a:rPr>
              <a:t>Petr</a:t>
            </a:r>
            <a:r>
              <a:rPr lang="sk-SK" b="1" dirty="0">
                <a:solidFill>
                  <a:schemeClr val="bg1"/>
                </a:solidFill>
                <a:latin typeface="Raleway" pitchFamily="2" charset="0"/>
              </a:rPr>
              <a:t> </a:t>
            </a:r>
          </a:p>
          <a:p>
            <a:r>
              <a:rPr lang="sk-SK" b="1" dirty="0">
                <a:solidFill>
                  <a:schemeClr val="bg1"/>
                </a:solidFill>
                <a:latin typeface="Raleway" pitchFamily="2" charset="0"/>
              </a:rPr>
              <a:t>MICHALEC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49D5BFD4-E64E-F786-F109-A992579D317C}"/>
              </a:ext>
            </a:extLst>
          </p:cNvPr>
          <p:cNvSpPr txBox="1"/>
          <p:nvPr/>
        </p:nvSpPr>
        <p:spPr>
          <a:xfrm>
            <a:off x="10602580" y="6056781"/>
            <a:ext cx="111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Raleway" pitchFamily="2" charset="0"/>
              </a:rPr>
              <a:t>Pavol</a:t>
            </a:r>
          </a:p>
          <a:p>
            <a:r>
              <a:rPr lang="sk-SK" b="1" dirty="0">
                <a:solidFill>
                  <a:schemeClr val="bg1"/>
                </a:solidFill>
                <a:latin typeface="Raleway" pitchFamily="2" charset="0"/>
              </a:rPr>
              <a:t>ŠTEFČÍK</a:t>
            </a:r>
          </a:p>
        </p:txBody>
      </p:sp>
      <p:pic>
        <p:nvPicPr>
          <p:cNvPr id="15" name="Obrázok 14" descr="Obrázok, na ktorom je symbol, logo, grafika, písmo&#10;&#10;Automaticky generovaný popis">
            <a:extLst>
              <a:ext uri="{FF2B5EF4-FFF2-40B4-BE49-F238E27FC236}">
                <a16:creationId xmlns:a16="http://schemas.microsoft.com/office/drawing/2014/main" id="{2486C662-9AE4-1BDA-F34F-6CE50FD63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" y="1410448"/>
            <a:ext cx="1744132" cy="1547917"/>
          </a:xfrm>
          <a:prstGeom prst="rect">
            <a:avLst/>
          </a:prstGeom>
        </p:spPr>
      </p:pic>
      <p:pic>
        <p:nvPicPr>
          <p:cNvPr id="17" name="Obrázok 16" descr="Obrázok, na ktorom je symbol, grafika, logo, písmo&#10;&#10;Automaticky generovaný popis">
            <a:extLst>
              <a:ext uri="{FF2B5EF4-FFF2-40B4-BE49-F238E27FC236}">
                <a16:creationId xmlns:a16="http://schemas.microsoft.com/office/drawing/2014/main" id="{1739531E-A47C-A3FD-E95F-EA7892259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035" y="1324559"/>
            <a:ext cx="1297198" cy="154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67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E02AF6-3458-39AD-A253-DE391E189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90E6D849-A0AF-8B3C-549D-ED4FA8150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A1ED19-6562-9684-45E4-365E7935F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3200" kern="1200" dirty="0">
                <a:latin typeface="Almanach"/>
              </a:rPr>
              <a:t>Porovnání návštěvnosti z jednotlivých zahraničních trhů </a:t>
            </a:r>
            <a:br>
              <a:rPr lang="cs-CZ" sz="3200" kern="1200" dirty="0">
                <a:latin typeface="Almanach"/>
              </a:rPr>
            </a:br>
            <a:r>
              <a:rPr lang="cs-CZ" sz="3200" kern="1200" dirty="0">
                <a:latin typeface="Almanach"/>
              </a:rPr>
              <a:t>ve Zlínském kraji</a:t>
            </a:r>
            <a:endParaRPr lang="en-US" sz="3200" kern="1200" dirty="0">
              <a:latin typeface="Almanach"/>
            </a:endParaRPr>
          </a:p>
        </p:txBody>
      </p:sp>
      <p:sp>
        <p:nvSpPr>
          <p:cNvPr id="43" name="sketch line">
            <a:extLst>
              <a:ext uri="{FF2B5EF4-FFF2-40B4-BE49-F238E27FC236}">
                <a16:creationId xmlns:a16="http://schemas.microsoft.com/office/drawing/2014/main" id="{3766829D-61A5-6B51-E319-0CB7714EA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sX0" fmla="*/ 0 w 10424160"/>
              <a:gd name="csY0" fmla="*/ 0 h 18288"/>
              <a:gd name="csX1" fmla="*/ 903427 w 10424160"/>
              <a:gd name="csY1" fmla="*/ 0 h 18288"/>
              <a:gd name="csX2" fmla="*/ 1389888 w 10424160"/>
              <a:gd name="csY2" fmla="*/ 0 h 18288"/>
              <a:gd name="csX3" fmla="*/ 2189074 w 10424160"/>
              <a:gd name="csY3" fmla="*/ 0 h 18288"/>
              <a:gd name="csX4" fmla="*/ 2675534 w 10424160"/>
              <a:gd name="csY4" fmla="*/ 0 h 18288"/>
              <a:gd name="csX5" fmla="*/ 3370478 w 10424160"/>
              <a:gd name="csY5" fmla="*/ 0 h 18288"/>
              <a:gd name="csX6" fmla="*/ 4169664 w 10424160"/>
              <a:gd name="csY6" fmla="*/ 0 h 18288"/>
              <a:gd name="csX7" fmla="*/ 4551883 w 10424160"/>
              <a:gd name="csY7" fmla="*/ 0 h 18288"/>
              <a:gd name="csX8" fmla="*/ 4934102 w 10424160"/>
              <a:gd name="csY8" fmla="*/ 0 h 18288"/>
              <a:gd name="csX9" fmla="*/ 5837530 w 10424160"/>
              <a:gd name="csY9" fmla="*/ 0 h 18288"/>
              <a:gd name="csX10" fmla="*/ 6532474 w 10424160"/>
              <a:gd name="csY10" fmla="*/ 0 h 18288"/>
              <a:gd name="csX11" fmla="*/ 6914693 w 10424160"/>
              <a:gd name="csY11" fmla="*/ 0 h 18288"/>
              <a:gd name="csX12" fmla="*/ 7609637 w 10424160"/>
              <a:gd name="csY12" fmla="*/ 0 h 18288"/>
              <a:gd name="csX13" fmla="*/ 8513064 w 10424160"/>
              <a:gd name="csY13" fmla="*/ 0 h 18288"/>
              <a:gd name="csX14" fmla="*/ 9103766 w 10424160"/>
              <a:gd name="csY14" fmla="*/ 0 h 18288"/>
              <a:gd name="csX15" fmla="*/ 9694469 w 10424160"/>
              <a:gd name="csY15" fmla="*/ 0 h 18288"/>
              <a:gd name="csX16" fmla="*/ 10424160 w 10424160"/>
              <a:gd name="csY16" fmla="*/ 0 h 18288"/>
              <a:gd name="csX17" fmla="*/ 10424160 w 10424160"/>
              <a:gd name="csY17" fmla="*/ 18288 h 18288"/>
              <a:gd name="csX18" fmla="*/ 9729216 w 10424160"/>
              <a:gd name="csY18" fmla="*/ 18288 h 18288"/>
              <a:gd name="csX19" fmla="*/ 8930030 w 10424160"/>
              <a:gd name="csY19" fmla="*/ 18288 h 18288"/>
              <a:gd name="csX20" fmla="*/ 8130845 w 10424160"/>
              <a:gd name="csY20" fmla="*/ 18288 h 18288"/>
              <a:gd name="csX21" fmla="*/ 7644384 w 10424160"/>
              <a:gd name="csY21" fmla="*/ 18288 h 18288"/>
              <a:gd name="csX22" fmla="*/ 6740957 w 10424160"/>
              <a:gd name="csY22" fmla="*/ 18288 h 18288"/>
              <a:gd name="csX23" fmla="*/ 6046013 w 10424160"/>
              <a:gd name="csY23" fmla="*/ 18288 h 18288"/>
              <a:gd name="csX24" fmla="*/ 5663794 w 10424160"/>
              <a:gd name="csY24" fmla="*/ 18288 h 18288"/>
              <a:gd name="csX25" fmla="*/ 4968850 w 10424160"/>
              <a:gd name="csY25" fmla="*/ 18288 h 18288"/>
              <a:gd name="csX26" fmla="*/ 4378147 w 10424160"/>
              <a:gd name="csY26" fmla="*/ 18288 h 18288"/>
              <a:gd name="csX27" fmla="*/ 3787445 w 10424160"/>
              <a:gd name="csY27" fmla="*/ 18288 h 18288"/>
              <a:gd name="csX28" fmla="*/ 3196742 w 10424160"/>
              <a:gd name="csY28" fmla="*/ 18288 h 18288"/>
              <a:gd name="csX29" fmla="*/ 2606040 w 10424160"/>
              <a:gd name="csY29" fmla="*/ 18288 h 18288"/>
              <a:gd name="csX30" fmla="*/ 1806854 w 10424160"/>
              <a:gd name="csY30" fmla="*/ 18288 h 18288"/>
              <a:gd name="csX31" fmla="*/ 1111910 w 10424160"/>
              <a:gd name="csY31" fmla="*/ 18288 h 18288"/>
              <a:gd name="csX32" fmla="*/ 729691 w 10424160"/>
              <a:gd name="csY32" fmla="*/ 18288 h 18288"/>
              <a:gd name="csX33" fmla="*/ 0 w 10424160"/>
              <a:gd name="csY33" fmla="*/ 18288 h 18288"/>
              <a:gd name="csX34" fmla="*/ 0 w 10424160"/>
              <a:gd name="csY34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A102F6B-D4C1-3553-6916-11B0CF6E17B3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450F4A37-6D96-65BD-C4D1-074D827717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9641373"/>
              </p:ext>
            </p:extLst>
          </p:nvPr>
        </p:nvGraphicFramePr>
        <p:xfrm>
          <a:off x="2157747" y="1986597"/>
          <a:ext cx="7083528" cy="43825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3060">
                  <a:extLst>
                    <a:ext uri="{9D8B030D-6E8A-4147-A177-3AD203B41FA5}">
                      <a16:colId xmlns:a16="http://schemas.microsoft.com/office/drawing/2014/main" val="3293851666"/>
                    </a:ext>
                  </a:extLst>
                </a:gridCol>
                <a:gridCol w="1140117">
                  <a:extLst>
                    <a:ext uri="{9D8B030D-6E8A-4147-A177-3AD203B41FA5}">
                      <a16:colId xmlns:a16="http://schemas.microsoft.com/office/drawing/2014/main" val="2929483607"/>
                    </a:ext>
                  </a:extLst>
                </a:gridCol>
                <a:gridCol w="1140117">
                  <a:extLst>
                    <a:ext uri="{9D8B030D-6E8A-4147-A177-3AD203B41FA5}">
                      <a16:colId xmlns:a16="http://schemas.microsoft.com/office/drawing/2014/main" val="1250484968"/>
                    </a:ext>
                  </a:extLst>
                </a:gridCol>
                <a:gridCol w="1140117">
                  <a:extLst>
                    <a:ext uri="{9D8B030D-6E8A-4147-A177-3AD203B41FA5}">
                      <a16:colId xmlns:a16="http://schemas.microsoft.com/office/drawing/2014/main" val="500325416"/>
                    </a:ext>
                  </a:extLst>
                </a:gridCol>
                <a:gridCol w="1140117">
                  <a:extLst>
                    <a:ext uri="{9D8B030D-6E8A-4147-A177-3AD203B41FA5}">
                      <a16:colId xmlns:a16="http://schemas.microsoft.com/office/drawing/2014/main" val="4018004937"/>
                    </a:ext>
                  </a:extLst>
                </a:gridCol>
              </a:tblGrid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Země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 dirty="0">
                          <a:effectLst/>
                        </a:rPr>
                        <a:t>2025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2024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2023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2019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extLst>
                  <a:ext uri="{0D108BD9-81ED-4DB2-BD59-A6C34878D82A}">
                    <a16:rowId xmlns:a16="http://schemas.microsoft.com/office/drawing/2014/main" val="2692617350"/>
                  </a:ext>
                </a:extLst>
              </a:tr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1. Slovensko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50 888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47 650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43 291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44 988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extLst>
                  <a:ext uri="{0D108BD9-81ED-4DB2-BD59-A6C34878D82A}">
                    <a16:rowId xmlns:a16="http://schemas.microsoft.com/office/drawing/2014/main" val="3823151836"/>
                  </a:ext>
                </a:extLst>
              </a:tr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2. Polsko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15 838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13 349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12 388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15 370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extLst>
                  <a:ext uri="{0D108BD9-81ED-4DB2-BD59-A6C34878D82A}">
                    <a16:rowId xmlns:a16="http://schemas.microsoft.com/office/drawing/2014/main" val="357654389"/>
                  </a:ext>
                </a:extLst>
              </a:tr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3. Německo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14 146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13 851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 dirty="0">
                          <a:effectLst/>
                        </a:rPr>
                        <a:t>14 557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14 302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extLst>
                  <a:ext uri="{0D108BD9-81ED-4DB2-BD59-A6C34878D82A}">
                    <a16:rowId xmlns:a16="http://schemas.microsoft.com/office/drawing/2014/main" val="2893657419"/>
                  </a:ext>
                </a:extLst>
              </a:tr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 dirty="0">
                          <a:effectLst/>
                        </a:rPr>
                        <a:t>4. Rakousko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5 180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4 812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5 114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 dirty="0">
                          <a:effectLst/>
                        </a:rPr>
                        <a:t>5 524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extLst>
                  <a:ext uri="{0D108BD9-81ED-4DB2-BD59-A6C34878D82A}">
                    <a16:rowId xmlns:a16="http://schemas.microsoft.com/office/drawing/2014/main" val="1017925116"/>
                  </a:ext>
                </a:extLst>
              </a:tr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5. Ukrajina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4 462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3 431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3 891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 dirty="0">
                          <a:effectLst/>
                        </a:rPr>
                        <a:t>3 305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extLst>
                  <a:ext uri="{0D108BD9-81ED-4DB2-BD59-A6C34878D82A}">
                    <a16:rowId xmlns:a16="http://schemas.microsoft.com/office/drawing/2014/main" val="2688946551"/>
                  </a:ext>
                </a:extLst>
              </a:tr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6. Maďarsko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 dirty="0">
                          <a:effectLst/>
                        </a:rPr>
                        <a:t>3 363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3 244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3 045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 dirty="0">
                          <a:effectLst/>
                        </a:rPr>
                        <a:t>2 681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extLst>
                  <a:ext uri="{0D108BD9-81ED-4DB2-BD59-A6C34878D82A}">
                    <a16:rowId xmlns:a16="http://schemas.microsoft.com/office/drawing/2014/main" val="1787877080"/>
                  </a:ext>
                </a:extLst>
              </a:tr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7. Itálie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2 616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 dirty="0">
                          <a:effectLst/>
                        </a:rPr>
                        <a:t>2 823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2 893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3 294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extLst>
                  <a:ext uri="{0D108BD9-81ED-4DB2-BD59-A6C34878D82A}">
                    <a16:rowId xmlns:a16="http://schemas.microsoft.com/office/drawing/2014/main" val="535110018"/>
                  </a:ext>
                </a:extLst>
              </a:tr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8. USA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2 106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2 074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2 242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2 627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extLst>
                  <a:ext uri="{0D108BD9-81ED-4DB2-BD59-A6C34878D82A}">
                    <a16:rowId xmlns:a16="http://schemas.microsoft.com/office/drawing/2014/main" val="183970768"/>
                  </a:ext>
                </a:extLst>
              </a:tr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9. Velká Británie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2 039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2 034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2 135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2 596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extLst>
                  <a:ext uri="{0D108BD9-81ED-4DB2-BD59-A6C34878D82A}">
                    <a16:rowId xmlns:a16="http://schemas.microsoft.com/office/drawing/2014/main" val="2776691973"/>
                  </a:ext>
                </a:extLst>
              </a:tr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10. Francie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2 028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1 982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2 309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2 539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extLst>
                  <a:ext uri="{0D108BD9-81ED-4DB2-BD59-A6C34878D82A}">
                    <a16:rowId xmlns:a16="http://schemas.microsoft.com/office/drawing/2014/main" val="1284099903"/>
                  </a:ext>
                </a:extLst>
              </a:tr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11. Nizozemsko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1 696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2 009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1 923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 dirty="0">
                          <a:effectLst/>
                        </a:rPr>
                        <a:t>2 336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extLst>
                  <a:ext uri="{0D108BD9-81ED-4DB2-BD59-A6C34878D82A}">
                    <a16:rowId xmlns:a16="http://schemas.microsoft.com/office/drawing/2014/main" val="1317246461"/>
                  </a:ext>
                </a:extLst>
              </a:tr>
            </a:tbl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ACC19E5B-64F9-AC6E-7EC2-038D326D0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0935" y="4954918"/>
            <a:ext cx="5748793" cy="565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27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A4B62D-BE27-5B35-733D-6BF1B0326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E6142D-F113-2488-E023-F731B1C7D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4137D6-959A-3C12-A657-110300954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 fontScale="90000"/>
          </a:bodyPr>
          <a:lstStyle/>
          <a:p>
            <a:r>
              <a:rPr lang="cs-CZ" sz="5400" dirty="0"/>
              <a:t>Nárůst Slovenských turistů od roku 2010 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0A002EB9-C0B6-07A5-A4EA-B5EB86951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760D27-D6D7-2FCD-2838-051CBB97F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cs-CZ" sz="2400" dirty="0">
                <a:latin typeface="Almanach"/>
              </a:rPr>
              <a:t>Podíl Slovenských turistů na zahraničních návštěvnících je </a:t>
            </a:r>
            <a:r>
              <a:rPr lang="cs-CZ" sz="2400" b="1" dirty="0">
                <a:latin typeface="Almanach"/>
              </a:rPr>
              <a:t>40,6%</a:t>
            </a:r>
          </a:p>
          <a:p>
            <a:r>
              <a:rPr lang="cs-CZ" sz="2400" dirty="0">
                <a:latin typeface="Almanach"/>
              </a:rPr>
              <a:t>V roce 2013 byl jen 24,6%</a:t>
            </a:r>
          </a:p>
          <a:p>
            <a:r>
              <a:rPr lang="cs-CZ" sz="2400" dirty="0">
                <a:latin typeface="Almanach"/>
              </a:rPr>
              <a:t>Nárůst návštěvníků od roku 2010 činí </a:t>
            </a:r>
            <a:r>
              <a:rPr lang="cs-CZ" sz="2400" b="1" dirty="0">
                <a:latin typeface="Almanach"/>
              </a:rPr>
              <a:t>83,5%</a:t>
            </a:r>
          </a:p>
          <a:p>
            <a:r>
              <a:rPr lang="cs-CZ" sz="2400" dirty="0">
                <a:latin typeface="Almanach"/>
              </a:rPr>
              <a:t>Nárůst zahraničních návštěvníků </a:t>
            </a:r>
            <a:r>
              <a:rPr lang="cs-CZ" sz="2400" b="1" dirty="0">
                <a:latin typeface="Almanach"/>
              </a:rPr>
              <a:t>117 %</a:t>
            </a:r>
          </a:p>
          <a:p>
            <a:r>
              <a:rPr lang="cs-CZ" sz="2400" dirty="0">
                <a:latin typeface="Almanach"/>
              </a:rPr>
              <a:t>Nárůst Slovenských návštěvníků je </a:t>
            </a:r>
            <a:r>
              <a:rPr lang="cs-CZ" sz="2400" b="1" dirty="0">
                <a:latin typeface="Almanach"/>
              </a:rPr>
              <a:t>181%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130E406-C545-6904-0575-F900F35CC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1" b="3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49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FB28AE90-ADF4-1EF2-ECE3-967B1B3664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7248062"/>
              </p:ext>
            </p:extLst>
          </p:nvPr>
        </p:nvGraphicFramePr>
        <p:xfrm>
          <a:off x="602974" y="1437308"/>
          <a:ext cx="5493026" cy="5158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9394A337-0561-AAC8-5732-546EAD8C75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0143924"/>
              </p:ext>
            </p:extLst>
          </p:nvPr>
        </p:nvGraphicFramePr>
        <p:xfrm>
          <a:off x="5897217" y="1437308"/>
          <a:ext cx="6003235" cy="5158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Obrázok 6" descr="Obrázok, na ktorom je pestrofarebnosť, kruh, umenie, špirála&#10;&#10;Automaticky generovaný popis">
            <a:extLst>
              <a:ext uri="{FF2B5EF4-FFF2-40B4-BE49-F238E27FC236}">
                <a16:creationId xmlns:a16="http://schemas.microsoft.com/office/drawing/2014/main" id="{DF63E0A1-E297-6132-B382-495418019B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35" b="45588"/>
          <a:stretch/>
        </p:blipFill>
        <p:spPr>
          <a:xfrm>
            <a:off x="9515061" y="4327609"/>
            <a:ext cx="2676939" cy="2530392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CD48A69A-FDAB-B19A-A536-704F38C7B7FB}"/>
              </a:ext>
            </a:extLst>
          </p:cNvPr>
          <p:cNvSpPr txBox="1"/>
          <p:nvPr/>
        </p:nvSpPr>
        <p:spPr>
          <a:xfrm>
            <a:off x="817217" y="617883"/>
            <a:ext cx="1016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kern="1200" dirty="0" err="1">
                <a:solidFill>
                  <a:schemeClr val="tx1"/>
                </a:solidFill>
                <a:latin typeface="Raleway" pitchFamily="2" charset="0"/>
              </a:rPr>
              <a:t>Počet</a:t>
            </a:r>
            <a:r>
              <a:rPr lang="en-US" sz="2200" b="1" kern="1200" dirty="0">
                <a:solidFill>
                  <a:schemeClr val="tx1"/>
                </a:solidFill>
                <a:latin typeface="Raleway" pitchFamily="2" charset="0"/>
              </a:rPr>
              <a:t> </a:t>
            </a:r>
            <a:r>
              <a:rPr lang="en-US" sz="2200" b="1" kern="1200" dirty="0" err="1">
                <a:solidFill>
                  <a:schemeClr val="tx1"/>
                </a:solidFill>
                <a:latin typeface="Raleway" pitchFamily="2" charset="0"/>
              </a:rPr>
              <a:t>českých</a:t>
            </a:r>
            <a:r>
              <a:rPr lang="en-US" sz="2200" b="1" kern="1200" dirty="0">
                <a:solidFill>
                  <a:schemeClr val="tx1"/>
                </a:solidFill>
                <a:latin typeface="Raleway" pitchFamily="2" charset="0"/>
              </a:rPr>
              <a:t> </a:t>
            </a:r>
            <a:r>
              <a:rPr lang="en-US" sz="2200" b="1" kern="1200" dirty="0" err="1">
                <a:solidFill>
                  <a:schemeClr val="tx1"/>
                </a:solidFill>
                <a:latin typeface="Raleway" pitchFamily="2" charset="0"/>
              </a:rPr>
              <a:t>návštevníkov</a:t>
            </a:r>
            <a:r>
              <a:rPr lang="cs-CZ" sz="2200" b="1" kern="1200" dirty="0">
                <a:solidFill>
                  <a:schemeClr val="tx1"/>
                </a:solidFill>
                <a:latin typeface="Raleway" pitchFamily="2" charset="0"/>
              </a:rPr>
              <a:t> a počet přenocování</a:t>
            </a:r>
            <a:r>
              <a:rPr lang="en-US" sz="2200" b="1" kern="1200" dirty="0">
                <a:solidFill>
                  <a:schemeClr val="tx1"/>
                </a:solidFill>
                <a:latin typeface="Raleway" pitchFamily="2" charset="0"/>
              </a:rPr>
              <a:t> v SK </a:t>
            </a:r>
            <a:r>
              <a:rPr lang="en-US" sz="2200" b="1" kern="1200" dirty="0" err="1">
                <a:solidFill>
                  <a:schemeClr val="tx1"/>
                </a:solidFill>
                <a:latin typeface="Raleway" pitchFamily="2" charset="0"/>
              </a:rPr>
              <a:t>krajoch</a:t>
            </a:r>
            <a:r>
              <a:rPr lang="cs-CZ" sz="2200" b="1" kern="1200" dirty="0">
                <a:solidFill>
                  <a:schemeClr val="tx1"/>
                </a:solidFill>
                <a:latin typeface="Raleway" pitchFamily="2" charset="0"/>
              </a:rPr>
              <a:t> v roku 2025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3052697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34498B-244B-6029-3AF1-71D429F6B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7F98E5-B39D-C10A-F7CE-BF7268583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3200" kern="1200" dirty="0">
                <a:latin typeface="Almanach"/>
              </a:rPr>
              <a:t>Vývoj počtu </a:t>
            </a:r>
            <a:r>
              <a:rPr lang="cs-CZ" sz="3200" kern="1200" dirty="0" err="1">
                <a:latin typeface="Almanach"/>
              </a:rPr>
              <a:t>návštevnosti</a:t>
            </a:r>
            <a:r>
              <a:rPr lang="cs-CZ" sz="3200" kern="1200" dirty="0">
                <a:latin typeface="Almanach"/>
              </a:rPr>
              <a:t> a počtu přenocování </a:t>
            </a:r>
            <a:r>
              <a:rPr lang="cs-CZ" sz="3200" dirty="0">
                <a:latin typeface="Almanach"/>
              </a:rPr>
              <a:t>českých </a:t>
            </a:r>
            <a:r>
              <a:rPr lang="cs-CZ" sz="3200" dirty="0" err="1">
                <a:latin typeface="Almanach"/>
              </a:rPr>
              <a:t>turistov</a:t>
            </a:r>
            <a:r>
              <a:rPr lang="cs-CZ" sz="3200" dirty="0">
                <a:latin typeface="Almanach"/>
              </a:rPr>
              <a:t> </a:t>
            </a:r>
            <a:r>
              <a:rPr lang="cs-CZ" sz="3200" kern="1200" dirty="0">
                <a:latin typeface="Almanach"/>
              </a:rPr>
              <a:t>v </a:t>
            </a:r>
            <a:r>
              <a:rPr lang="cs-CZ" sz="3200" kern="1200" dirty="0" err="1">
                <a:latin typeface="Almanach"/>
              </a:rPr>
              <a:t>Trenčianskom</a:t>
            </a:r>
            <a:r>
              <a:rPr lang="cs-CZ" sz="3200" kern="1200" dirty="0">
                <a:latin typeface="Almanach"/>
              </a:rPr>
              <a:t> kraji </a:t>
            </a:r>
            <a:endParaRPr lang="en-US" sz="3200" kern="1200" dirty="0">
              <a:latin typeface="Almanach"/>
            </a:endParaRPr>
          </a:p>
        </p:txBody>
      </p:sp>
      <p:sp>
        <p:nvSpPr>
          <p:cNvPr id="43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sX0" fmla="*/ 0 w 10424160"/>
              <a:gd name="csY0" fmla="*/ 0 h 18288"/>
              <a:gd name="csX1" fmla="*/ 903427 w 10424160"/>
              <a:gd name="csY1" fmla="*/ 0 h 18288"/>
              <a:gd name="csX2" fmla="*/ 1389888 w 10424160"/>
              <a:gd name="csY2" fmla="*/ 0 h 18288"/>
              <a:gd name="csX3" fmla="*/ 2189074 w 10424160"/>
              <a:gd name="csY3" fmla="*/ 0 h 18288"/>
              <a:gd name="csX4" fmla="*/ 2675534 w 10424160"/>
              <a:gd name="csY4" fmla="*/ 0 h 18288"/>
              <a:gd name="csX5" fmla="*/ 3370478 w 10424160"/>
              <a:gd name="csY5" fmla="*/ 0 h 18288"/>
              <a:gd name="csX6" fmla="*/ 4169664 w 10424160"/>
              <a:gd name="csY6" fmla="*/ 0 h 18288"/>
              <a:gd name="csX7" fmla="*/ 4551883 w 10424160"/>
              <a:gd name="csY7" fmla="*/ 0 h 18288"/>
              <a:gd name="csX8" fmla="*/ 4934102 w 10424160"/>
              <a:gd name="csY8" fmla="*/ 0 h 18288"/>
              <a:gd name="csX9" fmla="*/ 5837530 w 10424160"/>
              <a:gd name="csY9" fmla="*/ 0 h 18288"/>
              <a:gd name="csX10" fmla="*/ 6532474 w 10424160"/>
              <a:gd name="csY10" fmla="*/ 0 h 18288"/>
              <a:gd name="csX11" fmla="*/ 6914693 w 10424160"/>
              <a:gd name="csY11" fmla="*/ 0 h 18288"/>
              <a:gd name="csX12" fmla="*/ 7609637 w 10424160"/>
              <a:gd name="csY12" fmla="*/ 0 h 18288"/>
              <a:gd name="csX13" fmla="*/ 8513064 w 10424160"/>
              <a:gd name="csY13" fmla="*/ 0 h 18288"/>
              <a:gd name="csX14" fmla="*/ 9103766 w 10424160"/>
              <a:gd name="csY14" fmla="*/ 0 h 18288"/>
              <a:gd name="csX15" fmla="*/ 9694469 w 10424160"/>
              <a:gd name="csY15" fmla="*/ 0 h 18288"/>
              <a:gd name="csX16" fmla="*/ 10424160 w 10424160"/>
              <a:gd name="csY16" fmla="*/ 0 h 18288"/>
              <a:gd name="csX17" fmla="*/ 10424160 w 10424160"/>
              <a:gd name="csY17" fmla="*/ 18288 h 18288"/>
              <a:gd name="csX18" fmla="*/ 9729216 w 10424160"/>
              <a:gd name="csY18" fmla="*/ 18288 h 18288"/>
              <a:gd name="csX19" fmla="*/ 8930030 w 10424160"/>
              <a:gd name="csY19" fmla="*/ 18288 h 18288"/>
              <a:gd name="csX20" fmla="*/ 8130845 w 10424160"/>
              <a:gd name="csY20" fmla="*/ 18288 h 18288"/>
              <a:gd name="csX21" fmla="*/ 7644384 w 10424160"/>
              <a:gd name="csY21" fmla="*/ 18288 h 18288"/>
              <a:gd name="csX22" fmla="*/ 6740957 w 10424160"/>
              <a:gd name="csY22" fmla="*/ 18288 h 18288"/>
              <a:gd name="csX23" fmla="*/ 6046013 w 10424160"/>
              <a:gd name="csY23" fmla="*/ 18288 h 18288"/>
              <a:gd name="csX24" fmla="*/ 5663794 w 10424160"/>
              <a:gd name="csY24" fmla="*/ 18288 h 18288"/>
              <a:gd name="csX25" fmla="*/ 4968850 w 10424160"/>
              <a:gd name="csY25" fmla="*/ 18288 h 18288"/>
              <a:gd name="csX26" fmla="*/ 4378147 w 10424160"/>
              <a:gd name="csY26" fmla="*/ 18288 h 18288"/>
              <a:gd name="csX27" fmla="*/ 3787445 w 10424160"/>
              <a:gd name="csY27" fmla="*/ 18288 h 18288"/>
              <a:gd name="csX28" fmla="*/ 3196742 w 10424160"/>
              <a:gd name="csY28" fmla="*/ 18288 h 18288"/>
              <a:gd name="csX29" fmla="*/ 2606040 w 10424160"/>
              <a:gd name="csY29" fmla="*/ 18288 h 18288"/>
              <a:gd name="csX30" fmla="*/ 1806854 w 10424160"/>
              <a:gd name="csY30" fmla="*/ 18288 h 18288"/>
              <a:gd name="csX31" fmla="*/ 1111910 w 10424160"/>
              <a:gd name="csY31" fmla="*/ 18288 h 18288"/>
              <a:gd name="csX32" fmla="*/ 729691 w 10424160"/>
              <a:gd name="csY32" fmla="*/ 18288 h 18288"/>
              <a:gd name="csX33" fmla="*/ 0 w 10424160"/>
              <a:gd name="csY33" fmla="*/ 18288 h 18288"/>
              <a:gd name="csX34" fmla="*/ 0 w 10424160"/>
              <a:gd name="csY34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152D383-854F-A9E1-A3FA-03E349D91BBE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graphicFrame>
        <p:nvGraphicFramePr>
          <p:cNvPr id="38" name="Zástupný obsah 3">
            <a:extLst>
              <a:ext uri="{FF2B5EF4-FFF2-40B4-BE49-F238E27FC236}">
                <a16:creationId xmlns:a16="http://schemas.microsoft.com/office/drawing/2014/main" id="{90E6E44F-8842-1299-5D80-9E014CFCF8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8235860"/>
              </p:ext>
            </p:extLst>
          </p:nvPr>
        </p:nvGraphicFramePr>
        <p:xfrm>
          <a:off x="2057400" y="1954214"/>
          <a:ext cx="7349247" cy="4809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4033">
                  <a:extLst>
                    <a:ext uri="{9D8B030D-6E8A-4147-A177-3AD203B41FA5}">
                      <a16:colId xmlns:a16="http://schemas.microsoft.com/office/drawing/2014/main" val="2696294254"/>
                    </a:ext>
                  </a:extLst>
                </a:gridCol>
                <a:gridCol w="2541148">
                  <a:extLst>
                    <a:ext uri="{9D8B030D-6E8A-4147-A177-3AD203B41FA5}">
                      <a16:colId xmlns:a16="http://schemas.microsoft.com/office/drawing/2014/main" val="2046411505"/>
                    </a:ext>
                  </a:extLst>
                </a:gridCol>
                <a:gridCol w="3224066">
                  <a:extLst>
                    <a:ext uri="{9D8B030D-6E8A-4147-A177-3AD203B41FA5}">
                      <a16:colId xmlns:a16="http://schemas.microsoft.com/office/drawing/2014/main" val="2813769398"/>
                    </a:ext>
                  </a:extLst>
                </a:gridCol>
              </a:tblGrid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 dirty="0">
                          <a:effectLst/>
                        </a:rPr>
                        <a:t>ROK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 dirty="0">
                          <a:effectLst/>
                        </a:rPr>
                        <a:t>Počet </a:t>
                      </a:r>
                      <a:r>
                        <a:rPr lang="cs-CZ" sz="1800" kern="100" dirty="0" err="1">
                          <a:effectLst/>
                        </a:rPr>
                        <a:t>návštevníkov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 dirty="0">
                          <a:effectLst/>
                        </a:rPr>
                        <a:t>Počet </a:t>
                      </a:r>
                      <a:r>
                        <a:rPr lang="cs-CZ" sz="1800" kern="100" dirty="0" err="1">
                          <a:effectLst/>
                        </a:rPr>
                        <a:t>prenocovaní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extLst>
                  <a:ext uri="{0D108BD9-81ED-4DB2-BD59-A6C34878D82A}">
                    <a16:rowId xmlns:a16="http://schemas.microsoft.com/office/drawing/2014/main" val="3100146005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 dirty="0">
                          <a:effectLst/>
                        </a:rPr>
                        <a:t>2010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28 903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83 014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7367753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2011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23 935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68 295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4681718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2012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28 373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75 547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8075133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2013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26 594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80 686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0257086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 dirty="0">
                          <a:effectLst/>
                        </a:rPr>
                        <a:t>2014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27 165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76 287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3876699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 dirty="0">
                          <a:solidFill>
                            <a:schemeClr val="tx1"/>
                          </a:solidFill>
                          <a:effectLst/>
                        </a:rPr>
                        <a:t>2015</a:t>
                      </a:r>
                      <a:endParaRPr lang="cs-CZ" sz="2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29 784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82 594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096890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2016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33 728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90 053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5760450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2017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43 336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109 862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8671643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cs-CZ" sz="2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47 102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132 955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655692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2019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50 424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140 795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4799033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2020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20 657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51 514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2277133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2021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13 158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34 847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0907018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2022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31 963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84 506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6647621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2023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42 526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109 931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0863487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2024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42 028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109 049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9631442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2025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45 208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115 789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5183064"/>
                  </a:ext>
                </a:extLst>
              </a:tr>
            </a:tbl>
          </a:graphicData>
        </a:graphic>
      </p:graphicFrame>
      <p:pic>
        <p:nvPicPr>
          <p:cNvPr id="8" name="Obrázok 7" descr="Obrázok, na ktorom je pestrofarebnosť, kruh, umenie, špirála&#10;&#10;Automaticky generovaný popis">
            <a:extLst>
              <a:ext uri="{FF2B5EF4-FFF2-40B4-BE49-F238E27FC236}">
                <a16:creationId xmlns:a16="http://schemas.microsoft.com/office/drawing/2014/main" id="{49BC9710-3BC2-A644-B423-2079AA5FC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35" b="45588"/>
          <a:stretch/>
        </p:blipFill>
        <p:spPr>
          <a:xfrm>
            <a:off x="9515061" y="4327609"/>
            <a:ext cx="2676939" cy="25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50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E02AF6-3458-39AD-A253-DE391E189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90E6D849-A0AF-8B3C-549D-ED4FA8150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A1ED19-6562-9684-45E4-365E7935F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1526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3200" kern="1200" dirty="0" err="1">
                <a:latin typeface="Almanach"/>
              </a:rPr>
              <a:t>Porovnanie</a:t>
            </a:r>
            <a:r>
              <a:rPr lang="cs-CZ" sz="3200" kern="1200" dirty="0">
                <a:latin typeface="Almanach"/>
              </a:rPr>
              <a:t> </a:t>
            </a:r>
            <a:r>
              <a:rPr lang="cs-CZ" sz="3200" kern="1200" dirty="0" err="1">
                <a:latin typeface="Almanach"/>
              </a:rPr>
              <a:t>návštevnosti</a:t>
            </a:r>
            <a:r>
              <a:rPr lang="cs-CZ" sz="3200" kern="1200" dirty="0">
                <a:latin typeface="Almanach"/>
              </a:rPr>
              <a:t> </a:t>
            </a:r>
            <a:r>
              <a:rPr lang="cs-CZ" sz="3200" kern="1200" dirty="0" err="1">
                <a:latin typeface="Almanach"/>
              </a:rPr>
              <a:t>Trenčianskeho</a:t>
            </a:r>
            <a:r>
              <a:rPr lang="cs-CZ" sz="3200" kern="1200" dirty="0">
                <a:latin typeface="Almanach"/>
              </a:rPr>
              <a:t> </a:t>
            </a:r>
            <a:r>
              <a:rPr lang="cs-CZ" sz="3200" kern="1200" dirty="0" err="1">
                <a:latin typeface="Almanach"/>
              </a:rPr>
              <a:t>kraja</a:t>
            </a:r>
            <a:r>
              <a:rPr lang="cs-CZ" sz="3200" kern="1200" dirty="0">
                <a:latin typeface="Almanach"/>
              </a:rPr>
              <a:t> z </a:t>
            </a:r>
            <a:r>
              <a:rPr lang="cs-CZ" sz="3200" kern="1200" dirty="0" err="1">
                <a:latin typeface="Almanach"/>
              </a:rPr>
              <a:t>pohľadu</a:t>
            </a:r>
            <a:r>
              <a:rPr lang="cs-CZ" sz="3200" kern="1200" dirty="0">
                <a:latin typeface="Almanach"/>
              </a:rPr>
              <a:t> </a:t>
            </a:r>
            <a:r>
              <a:rPr lang="cs-CZ" sz="3200" kern="1200" dirty="0" err="1">
                <a:latin typeface="Almanach"/>
              </a:rPr>
              <a:t>krajín</a:t>
            </a:r>
            <a:endParaRPr lang="en-US" sz="3200" kern="1200" dirty="0">
              <a:latin typeface="Almanach"/>
            </a:endParaRPr>
          </a:p>
        </p:txBody>
      </p:sp>
      <p:sp>
        <p:nvSpPr>
          <p:cNvPr id="43" name="sketch line">
            <a:extLst>
              <a:ext uri="{FF2B5EF4-FFF2-40B4-BE49-F238E27FC236}">
                <a16:creationId xmlns:a16="http://schemas.microsoft.com/office/drawing/2014/main" id="{3766829D-61A5-6B51-E319-0CB7714EA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sX0" fmla="*/ 0 w 10424160"/>
              <a:gd name="csY0" fmla="*/ 0 h 18288"/>
              <a:gd name="csX1" fmla="*/ 903427 w 10424160"/>
              <a:gd name="csY1" fmla="*/ 0 h 18288"/>
              <a:gd name="csX2" fmla="*/ 1389888 w 10424160"/>
              <a:gd name="csY2" fmla="*/ 0 h 18288"/>
              <a:gd name="csX3" fmla="*/ 2189074 w 10424160"/>
              <a:gd name="csY3" fmla="*/ 0 h 18288"/>
              <a:gd name="csX4" fmla="*/ 2675534 w 10424160"/>
              <a:gd name="csY4" fmla="*/ 0 h 18288"/>
              <a:gd name="csX5" fmla="*/ 3370478 w 10424160"/>
              <a:gd name="csY5" fmla="*/ 0 h 18288"/>
              <a:gd name="csX6" fmla="*/ 4169664 w 10424160"/>
              <a:gd name="csY6" fmla="*/ 0 h 18288"/>
              <a:gd name="csX7" fmla="*/ 4551883 w 10424160"/>
              <a:gd name="csY7" fmla="*/ 0 h 18288"/>
              <a:gd name="csX8" fmla="*/ 4934102 w 10424160"/>
              <a:gd name="csY8" fmla="*/ 0 h 18288"/>
              <a:gd name="csX9" fmla="*/ 5837530 w 10424160"/>
              <a:gd name="csY9" fmla="*/ 0 h 18288"/>
              <a:gd name="csX10" fmla="*/ 6532474 w 10424160"/>
              <a:gd name="csY10" fmla="*/ 0 h 18288"/>
              <a:gd name="csX11" fmla="*/ 6914693 w 10424160"/>
              <a:gd name="csY11" fmla="*/ 0 h 18288"/>
              <a:gd name="csX12" fmla="*/ 7609637 w 10424160"/>
              <a:gd name="csY12" fmla="*/ 0 h 18288"/>
              <a:gd name="csX13" fmla="*/ 8513064 w 10424160"/>
              <a:gd name="csY13" fmla="*/ 0 h 18288"/>
              <a:gd name="csX14" fmla="*/ 9103766 w 10424160"/>
              <a:gd name="csY14" fmla="*/ 0 h 18288"/>
              <a:gd name="csX15" fmla="*/ 9694469 w 10424160"/>
              <a:gd name="csY15" fmla="*/ 0 h 18288"/>
              <a:gd name="csX16" fmla="*/ 10424160 w 10424160"/>
              <a:gd name="csY16" fmla="*/ 0 h 18288"/>
              <a:gd name="csX17" fmla="*/ 10424160 w 10424160"/>
              <a:gd name="csY17" fmla="*/ 18288 h 18288"/>
              <a:gd name="csX18" fmla="*/ 9729216 w 10424160"/>
              <a:gd name="csY18" fmla="*/ 18288 h 18288"/>
              <a:gd name="csX19" fmla="*/ 8930030 w 10424160"/>
              <a:gd name="csY19" fmla="*/ 18288 h 18288"/>
              <a:gd name="csX20" fmla="*/ 8130845 w 10424160"/>
              <a:gd name="csY20" fmla="*/ 18288 h 18288"/>
              <a:gd name="csX21" fmla="*/ 7644384 w 10424160"/>
              <a:gd name="csY21" fmla="*/ 18288 h 18288"/>
              <a:gd name="csX22" fmla="*/ 6740957 w 10424160"/>
              <a:gd name="csY22" fmla="*/ 18288 h 18288"/>
              <a:gd name="csX23" fmla="*/ 6046013 w 10424160"/>
              <a:gd name="csY23" fmla="*/ 18288 h 18288"/>
              <a:gd name="csX24" fmla="*/ 5663794 w 10424160"/>
              <a:gd name="csY24" fmla="*/ 18288 h 18288"/>
              <a:gd name="csX25" fmla="*/ 4968850 w 10424160"/>
              <a:gd name="csY25" fmla="*/ 18288 h 18288"/>
              <a:gd name="csX26" fmla="*/ 4378147 w 10424160"/>
              <a:gd name="csY26" fmla="*/ 18288 h 18288"/>
              <a:gd name="csX27" fmla="*/ 3787445 w 10424160"/>
              <a:gd name="csY27" fmla="*/ 18288 h 18288"/>
              <a:gd name="csX28" fmla="*/ 3196742 w 10424160"/>
              <a:gd name="csY28" fmla="*/ 18288 h 18288"/>
              <a:gd name="csX29" fmla="*/ 2606040 w 10424160"/>
              <a:gd name="csY29" fmla="*/ 18288 h 18288"/>
              <a:gd name="csX30" fmla="*/ 1806854 w 10424160"/>
              <a:gd name="csY30" fmla="*/ 18288 h 18288"/>
              <a:gd name="csX31" fmla="*/ 1111910 w 10424160"/>
              <a:gd name="csY31" fmla="*/ 18288 h 18288"/>
              <a:gd name="csX32" fmla="*/ 729691 w 10424160"/>
              <a:gd name="csY32" fmla="*/ 18288 h 18288"/>
              <a:gd name="csX33" fmla="*/ 0 w 10424160"/>
              <a:gd name="csY33" fmla="*/ 18288 h 18288"/>
              <a:gd name="csX34" fmla="*/ 0 w 10424160"/>
              <a:gd name="csY34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450F4A37-6D96-65BD-C4D1-074D827717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7107115"/>
              </p:ext>
            </p:extLst>
          </p:nvPr>
        </p:nvGraphicFramePr>
        <p:xfrm>
          <a:off x="2157747" y="1986597"/>
          <a:ext cx="7083528" cy="4747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3060">
                  <a:extLst>
                    <a:ext uri="{9D8B030D-6E8A-4147-A177-3AD203B41FA5}">
                      <a16:colId xmlns:a16="http://schemas.microsoft.com/office/drawing/2014/main" val="3293851666"/>
                    </a:ext>
                  </a:extLst>
                </a:gridCol>
                <a:gridCol w="1140117">
                  <a:extLst>
                    <a:ext uri="{9D8B030D-6E8A-4147-A177-3AD203B41FA5}">
                      <a16:colId xmlns:a16="http://schemas.microsoft.com/office/drawing/2014/main" val="2929483607"/>
                    </a:ext>
                  </a:extLst>
                </a:gridCol>
                <a:gridCol w="1140117">
                  <a:extLst>
                    <a:ext uri="{9D8B030D-6E8A-4147-A177-3AD203B41FA5}">
                      <a16:colId xmlns:a16="http://schemas.microsoft.com/office/drawing/2014/main" val="1250484968"/>
                    </a:ext>
                  </a:extLst>
                </a:gridCol>
                <a:gridCol w="1140117">
                  <a:extLst>
                    <a:ext uri="{9D8B030D-6E8A-4147-A177-3AD203B41FA5}">
                      <a16:colId xmlns:a16="http://schemas.microsoft.com/office/drawing/2014/main" val="500325416"/>
                    </a:ext>
                  </a:extLst>
                </a:gridCol>
                <a:gridCol w="1140117">
                  <a:extLst>
                    <a:ext uri="{9D8B030D-6E8A-4147-A177-3AD203B41FA5}">
                      <a16:colId xmlns:a16="http://schemas.microsoft.com/office/drawing/2014/main" val="4018004937"/>
                    </a:ext>
                  </a:extLst>
                </a:gridCol>
              </a:tblGrid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Krajina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 dirty="0">
                          <a:effectLst/>
                        </a:rPr>
                        <a:t>2025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2024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2023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>
                          <a:effectLst/>
                        </a:rPr>
                        <a:t>2019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extLst>
                  <a:ext uri="{0D108BD9-81ED-4DB2-BD59-A6C34878D82A}">
                    <a16:rowId xmlns:a16="http://schemas.microsoft.com/office/drawing/2014/main" val="2692617350"/>
                  </a:ext>
                </a:extLst>
              </a:tr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2000" kern="1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Zahraničie</a:t>
                      </a:r>
                      <a:r>
                        <a:rPr lang="cs-CZ" sz="20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cs-CZ" sz="2000" kern="1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celkovo</a:t>
                      </a:r>
                      <a:r>
                        <a:rPr lang="cs-CZ" sz="20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90 117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81 720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79 510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110 608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8671187"/>
                  </a:ext>
                </a:extLst>
              </a:tr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 dirty="0">
                          <a:solidFill>
                            <a:schemeClr val="tx1"/>
                          </a:solidFill>
                          <a:effectLst/>
                        </a:rPr>
                        <a:t>1. Česko</a:t>
                      </a:r>
                      <a:endParaRPr lang="cs-CZ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45 208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42 028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42 526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50 424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151836"/>
                  </a:ext>
                </a:extLst>
              </a:tr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 dirty="0">
                          <a:effectLst/>
                        </a:rPr>
                        <a:t>2. </a:t>
                      </a:r>
                      <a:r>
                        <a:rPr lang="cs-CZ" sz="1800" kern="100" dirty="0" err="1">
                          <a:effectLst/>
                        </a:rPr>
                        <a:t>Nemecko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8 594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7 845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8 516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13 612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654389"/>
                  </a:ext>
                </a:extLst>
              </a:tr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 dirty="0">
                          <a:effectLst/>
                        </a:rPr>
                        <a:t>3. </a:t>
                      </a:r>
                      <a:r>
                        <a:rPr lang="cs-CZ" sz="1800" kern="100" dirty="0" err="1">
                          <a:effectLst/>
                        </a:rPr>
                        <a:t>Poľsko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6 793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6 240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5 282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5 760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93657419"/>
                  </a:ext>
                </a:extLst>
              </a:tr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 dirty="0">
                          <a:effectLst/>
                        </a:rPr>
                        <a:t>4. Rakousko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3 874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3 353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3 038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5 037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7925116"/>
                  </a:ext>
                </a:extLst>
              </a:tr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 dirty="0">
                          <a:effectLst/>
                        </a:rPr>
                        <a:t>5. Maďarsko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2 980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2 640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1 811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2 699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8946551"/>
                  </a:ext>
                </a:extLst>
              </a:tr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 dirty="0">
                          <a:effectLst/>
                        </a:rPr>
                        <a:t>6. Ukrajina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2 375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2 184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1 787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3 055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7877080"/>
                  </a:ext>
                </a:extLst>
              </a:tr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 dirty="0">
                          <a:effectLst/>
                        </a:rPr>
                        <a:t>7. </a:t>
                      </a:r>
                      <a:r>
                        <a:rPr lang="cs-CZ" sz="1800" kern="100" dirty="0" err="1">
                          <a:effectLst/>
                        </a:rPr>
                        <a:t>Taliansko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1 861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1 639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1 671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2 763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5110018"/>
                  </a:ext>
                </a:extLst>
              </a:tr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 dirty="0">
                          <a:effectLst/>
                        </a:rPr>
                        <a:t>8. Holandsko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1 308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1 169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1 102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1 741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970768"/>
                  </a:ext>
                </a:extLst>
              </a:tr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 dirty="0">
                          <a:effectLst/>
                        </a:rPr>
                        <a:t>9. USA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1 302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1 161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1 457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1 821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6691973"/>
                  </a:ext>
                </a:extLst>
              </a:tr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 dirty="0">
                          <a:effectLst/>
                        </a:rPr>
                        <a:t>10. </a:t>
                      </a:r>
                      <a:r>
                        <a:rPr lang="cs-CZ" sz="1800" kern="100" dirty="0" err="1">
                          <a:effectLst/>
                        </a:rPr>
                        <a:t>Francúzsko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1 294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1 269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1 257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2 280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4099903"/>
                  </a:ext>
                </a:extLst>
              </a:tr>
              <a:tr h="36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cs-CZ" sz="1800" kern="100" dirty="0">
                          <a:effectLst/>
                        </a:rPr>
                        <a:t>11. </a:t>
                      </a:r>
                      <a:r>
                        <a:rPr lang="cs-CZ" sz="1800" kern="100" dirty="0" err="1">
                          <a:effectLst/>
                        </a:rPr>
                        <a:t>Veľká</a:t>
                      </a:r>
                      <a:r>
                        <a:rPr lang="cs-CZ" sz="1800" kern="100" dirty="0">
                          <a:effectLst/>
                        </a:rPr>
                        <a:t> </a:t>
                      </a:r>
                      <a:r>
                        <a:rPr lang="cs-CZ" sz="1800" kern="100" dirty="0" err="1">
                          <a:effectLst/>
                        </a:rPr>
                        <a:t>Británia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19" marR="17519" marT="17519" marB="175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1 196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1 088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877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1 796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7246461"/>
                  </a:ext>
                </a:extLst>
              </a:tr>
            </a:tbl>
          </a:graphicData>
        </a:graphic>
      </p:graphicFrame>
      <p:pic>
        <p:nvPicPr>
          <p:cNvPr id="3" name="Obrázok 2" descr="Obrázok, na ktorom je pestrofarebnosť, kruh, umenie, špirála&#10;&#10;Automaticky generovaný popis">
            <a:extLst>
              <a:ext uri="{FF2B5EF4-FFF2-40B4-BE49-F238E27FC236}">
                <a16:creationId xmlns:a16="http://schemas.microsoft.com/office/drawing/2014/main" id="{48164CA7-71D6-55FB-690E-A7EF6298B7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35" b="45588"/>
          <a:stretch/>
        </p:blipFill>
        <p:spPr>
          <a:xfrm>
            <a:off x="9515061" y="4327609"/>
            <a:ext cx="2676939" cy="25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37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A4B62D-BE27-5B35-733D-6BF1B0326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E6142D-F113-2488-E023-F731B1C7D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4137D6-959A-3C12-A657-110300954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Autofit/>
          </a:bodyPr>
          <a:lstStyle/>
          <a:p>
            <a:r>
              <a:rPr lang="cs-CZ" dirty="0"/>
              <a:t>Vznik KOCR a rozvoj </a:t>
            </a:r>
            <a:r>
              <a:rPr lang="cs-CZ" dirty="0" err="1"/>
              <a:t>medzinárodnej</a:t>
            </a:r>
            <a:r>
              <a:rPr lang="cs-CZ" dirty="0"/>
              <a:t> spolupráce 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0A002EB9-C0B6-07A5-A4EA-B5EB86951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760D27-D6D7-2FCD-2838-051CBB97F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861240" cy="4119172"/>
          </a:xfrm>
        </p:spPr>
        <p:txBody>
          <a:bodyPr anchor="t">
            <a:normAutofit/>
          </a:bodyPr>
          <a:lstStyle/>
          <a:p>
            <a:r>
              <a:rPr lang="cs-CZ" sz="2400" dirty="0" err="1">
                <a:latin typeface="Almanach"/>
              </a:rPr>
              <a:t>Percentuálny</a:t>
            </a:r>
            <a:r>
              <a:rPr lang="cs-CZ" sz="2400" dirty="0">
                <a:latin typeface="Almanach"/>
              </a:rPr>
              <a:t> </a:t>
            </a:r>
            <a:r>
              <a:rPr lang="cs-CZ" sz="2400" dirty="0" err="1">
                <a:latin typeface="Almanach"/>
              </a:rPr>
              <a:t>podiel</a:t>
            </a:r>
            <a:r>
              <a:rPr lang="cs-CZ" sz="2400" dirty="0">
                <a:latin typeface="Almanach"/>
              </a:rPr>
              <a:t> českých </a:t>
            </a:r>
            <a:r>
              <a:rPr lang="cs-CZ" sz="2400" dirty="0" err="1">
                <a:latin typeface="Almanach"/>
              </a:rPr>
              <a:t>turistov</a:t>
            </a:r>
            <a:r>
              <a:rPr lang="cs-CZ" sz="2400" dirty="0">
                <a:latin typeface="Almanach"/>
              </a:rPr>
              <a:t> v rámci </a:t>
            </a:r>
            <a:r>
              <a:rPr lang="cs-CZ" sz="2400" dirty="0" err="1">
                <a:latin typeface="Almanach"/>
              </a:rPr>
              <a:t>štatistík</a:t>
            </a:r>
            <a:r>
              <a:rPr lang="cs-CZ" sz="2400" dirty="0">
                <a:latin typeface="Almanach"/>
              </a:rPr>
              <a:t> zahraničních </a:t>
            </a:r>
            <a:r>
              <a:rPr lang="cs-CZ" sz="2400" dirty="0" err="1">
                <a:latin typeface="Almanach"/>
              </a:rPr>
              <a:t>návštevníkov</a:t>
            </a:r>
            <a:r>
              <a:rPr lang="cs-CZ" sz="2400" dirty="0">
                <a:latin typeface="Almanach"/>
              </a:rPr>
              <a:t> </a:t>
            </a:r>
            <a:r>
              <a:rPr lang="cs-CZ" sz="2400" dirty="0" err="1">
                <a:latin typeface="Almanach"/>
              </a:rPr>
              <a:t>Trenčianskeho</a:t>
            </a:r>
            <a:r>
              <a:rPr lang="cs-CZ" sz="2400" dirty="0">
                <a:latin typeface="Almanach"/>
              </a:rPr>
              <a:t> </a:t>
            </a:r>
            <a:r>
              <a:rPr lang="cs-CZ" sz="2400" dirty="0" err="1">
                <a:latin typeface="Almanach"/>
              </a:rPr>
              <a:t>kraja</a:t>
            </a:r>
            <a:r>
              <a:rPr lang="cs-CZ" sz="2400" dirty="0">
                <a:latin typeface="Almanach"/>
              </a:rPr>
              <a:t> je </a:t>
            </a:r>
            <a:r>
              <a:rPr lang="cs-CZ" sz="2400" b="1" dirty="0">
                <a:latin typeface="Almanach"/>
              </a:rPr>
              <a:t>50,2%</a:t>
            </a:r>
          </a:p>
          <a:p>
            <a:r>
              <a:rPr lang="cs-CZ" sz="2400" dirty="0">
                <a:latin typeface="Almanach"/>
              </a:rPr>
              <a:t>V roku 2014 (</a:t>
            </a:r>
            <a:r>
              <a:rPr lang="cs-CZ" sz="2400" dirty="0" err="1">
                <a:latin typeface="Almanach"/>
              </a:rPr>
              <a:t>pred</a:t>
            </a:r>
            <a:r>
              <a:rPr lang="cs-CZ" sz="2400" dirty="0">
                <a:latin typeface="Almanach"/>
              </a:rPr>
              <a:t> </a:t>
            </a:r>
            <a:r>
              <a:rPr lang="cs-CZ" sz="2400" dirty="0" err="1">
                <a:latin typeface="Almanach"/>
              </a:rPr>
              <a:t>vznikom</a:t>
            </a:r>
            <a:r>
              <a:rPr lang="cs-CZ" sz="2400" dirty="0">
                <a:latin typeface="Almanach"/>
              </a:rPr>
              <a:t> KOCR) 45%</a:t>
            </a:r>
          </a:p>
          <a:p>
            <a:r>
              <a:rPr lang="cs-CZ" sz="2400" dirty="0">
                <a:latin typeface="Almanach"/>
              </a:rPr>
              <a:t>Od roku 2010 zaznamenáváme </a:t>
            </a:r>
            <a:r>
              <a:rPr lang="cs-CZ" sz="2400" dirty="0" err="1">
                <a:latin typeface="Almanach"/>
              </a:rPr>
              <a:t>nárast</a:t>
            </a:r>
            <a:r>
              <a:rPr lang="cs-CZ" sz="2400" dirty="0">
                <a:latin typeface="Almanach"/>
              </a:rPr>
              <a:t> </a:t>
            </a:r>
            <a:r>
              <a:rPr lang="cs-CZ" sz="2400" dirty="0" err="1">
                <a:latin typeface="Almanach"/>
              </a:rPr>
              <a:t>návštevnosti</a:t>
            </a:r>
            <a:r>
              <a:rPr lang="cs-CZ" sz="2400" dirty="0">
                <a:latin typeface="Almanach"/>
              </a:rPr>
              <a:t> </a:t>
            </a:r>
            <a:r>
              <a:rPr lang="cs-CZ" sz="2400" dirty="0" err="1">
                <a:latin typeface="Almanach"/>
              </a:rPr>
              <a:t>kraja</a:t>
            </a:r>
            <a:r>
              <a:rPr lang="cs-CZ" sz="2400" dirty="0">
                <a:latin typeface="Almanach"/>
              </a:rPr>
              <a:t> o </a:t>
            </a:r>
            <a:r>
              <a:rPr lang="cs-CZ" sz="2400" b="1" dirty="0">
                <a:latin typeface="Almanach"/>
              </a:rPr>
              <a:t>48,7%</a:t>
            </a:r>
          </a:p>
          <a:p>
            <a:r>
              <a:rPr lang="cs-CZ" sz="2400" dirty="0" err="1">
                <a:latin typeface="Almanach"/>
              </a:rPr>
              <a:t>Nárast</a:t>
            </a:r>
            <a:r>
              <a:rPr lang="cs-CZ" sz="2400" dirty="0">
                <a:latin typeface="Almanach"/>
              </a:rPr>
              <a:t> </a:t>
            </a:r>
            <a:r>
              <a:rPr lang="cs-CZ" sz="2400" dirty="0" err="1">
                <a:latin typeface="Almanach"/>
              </a:rPr>
              <a:t>návštevnosti</a:t>
            </a:r>
            <a:r>
              <a:rPr lang="cs-CZ" sz="2400" dirty="0">
                <a:latin typeface="Almanach"/>
              </a:rPr>
              <a:t> z </a:t>
            </a:r>
            <a:r>
              <a:rPr lang="cs-CZ" sz="2400" dirty="0" err="1">
                <a:latin typeface="Almanach"/>
              </a:rPr>
              <a:t>pohľadu</a:t>
            </a:r>
            <a:r>
              <a:rPr lang="cs-CZ" sz="2400" dirty="0">
                <a:latin typeface="Almanach"/>
              </a:rPr>
              <a:t> </a:t>
            </a:r>
            <a:r>
              <a:rPr lang="cs-CZ" sz="2400" dirty="0" err="1">
                <a:latin typeface="Almanach"/>
              </a:rPr>
              <a:t>zahraničných</a:t>
            </a:r>
            <a:r>
              <a:rPr lang="cs-CZ" sz="2400" dirty="0">
                <a:latin typeface="Almanach"/>
              </a:rPr>
              <a:t> </a:t>
            </a:r>
            <a:r>
              <a:rPr lang="cs-CZ" sz="2400" dirty="0" err="1">
                <a:latin typeface="Almanach"/>
              </a:rPr>
              <a:t>návštevníkov</a:t>
            </a:r>
            <a:r>
              <a:rPr lang="cs-CZ" sz="2400" dirty="0">
                <a:latin typeface="Almanach"/>
              </a:rPr>
              <a:t> o </a:t>
            </a:r>
            <a:r>
              <a:rPr lang="cs-CZ" sz="2400" b="1" dirty="0">
                <a:latin typeface="Almanach"/>
              </a:rPr>
              <a:t>42,4%</a:t>
            </a:r>
          </a:p>
          <a:p>
            <a:r>
              <a:rPr lang="cs-CZ" sz="2400" dirty="0" err="1">
                <a:latin typeface="Almanach"/>
              </a:rPr>
              <a:t>Nárasť</a:t>
            </a:r>
            <a:r>
              <a:rPr lang="cs-CZ" sz="2400" dirty="0">
                <a:latin typeface="Almanach"/>
              </a:rPr>
              <a:t> </a:t>
            </a:r>
            <a:r>
              <a:rPr lang="cs-CZ" sz="2400" dirty="0" err="1">
                <a:latin typeface="Almanach"/>
              </a:rPr>
              <a:t>návštevnosti</a:t>
            </a:r>
            <a:r>
              <a:rPr lang="cs-CZ" sz="2400" dirty="0">
                <a:latin typeface="Almanach"/>
              </a:rPr>
              <a:t> </a:t>
            </a:r>
            <a:r>
              <a:rPr lang="cs-CZ" sz="2400" dirty="0" err="1">
                <a:latin typeface="Almanach"/>
              </a:rPr>
              <a:t>kraja</a:t>
            </a:r>
            <a:r>
              <a:rPr lang="cs-CZ" sz="2400" dirty="0">
                <a:latin typeface="Almanach"/>
              </a:rPr>
              <a:t> českými </a:t>
            </a:r>
            <a:r>
              <a:rPr lang="cs-CZ" sz="2400" dirty="0" err="1">
                <a:latin typeface="Almanach"/>
              </a:rPr>
              <a:t>turistami</a:t>
            </a:r>
            <a:r>
              <a:rPr lang="cs-CZ" sz="2400" dirty="0">
                <a:latin typeface="Almanach"/>
              </a:rPr>
              <a:t> o </a:t>
            </a:r>
            <a:r>
              <a:rPr lang="cs-CZ" sz="2400" b="1" dirty="0">
                <a:latin typeface="Almanach"/>
              </a:rPr>
              <a:t>56,4%</a:t>
            </a:r>
          </a:p>
        </p:txBody>
      </p:sp>
      <p:pic>
        <p:nvPicPr>
          <p:cNvPr id="4" name="Obrázok 3" descr="Obrázok, na ktorom je pestrofarebnosť, kruh, umenie, špirála&#10;&#10;Automaticky generovaný popis">
            <a:extLst>
              <a:ext uri="{FF2B5EF4-FFF2-40B4-BE49-F238E27FC236}">
                <a16:creationId xmlns:a16="http://schemas.microsoft.com/office/drawing/2014/main" id="{09782C26-B0E5-462D-D6BE-84355BAF9F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35" b="45588"/>
          <a:stretch/>
        </p:blipFill>
        <p:spPr>
          <a:xfrm>
            <a:off x="9515061" y="4327609"/>
            <a:ext cx="2676939" cy="25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00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97C3904-698B-B57A-F4B6-822082E6C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6" r="18846" b="-2"/>
          <a:stretch>
            <a:fillRect/>
          </a:stretch>
        </p:blipFill>
        <p:spPr>
          <a:xfrm>
            <a:off x="7364078" y="1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396C9EE-36B8-B87C-E264-63E88D53D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5" r="-2" b="1538"/>
          <a:stretch>
            <a:fillRect/>
          </a:stretch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91C53B-B75E-6AF0-3DDF-E579D6C05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endParaRPr lang="cs-CZ" sz="2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472A15-9C7D-3D6B-F7C4-8C0C2F3D4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>
              <a:latin typeface="Almanach"/>
            </a:endParaRPr>
          </a:p>
          <a:p>
            <a:pPr marL="0" indent="0">
              <a:buNone/>
            </a:pPr>
            <a:endParaRPr lang="cs-CZ" sz="1800">
              <a:latin typeface="Almanach"/>
            </a:endParaRPr>
          </a:p>
          <a:p>
            <a:pPr marL="0" indent="0">
              <a:buNone/>
            </a:pPr>
            <a:r>
              <a:rPr lang="cs-CZ" sz="1800" b="1">
                <a:latin typeface="Almanach"/>
              </a:rPr>
              <a:t>Naše spolupráce není o tom, že si nekonkurujeme.</a:t>
            </a:r>
            <a:br>
              <a:rPr lang="cs-CZ" sz="1800" b="1">
                <a:latin typeface="Almanach"/>
              </a:rPr>
            </a:br>
            <a:r>
              <a:rPr lang="cs-CZ" sz="1800" b="1">
                <a:latin typeface="Almanach"/>
              </a:rPr>
              <a:t>Je o tom, že dohromady nabízíme víc, než bychom kdy dokázali každý zvlášť.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D697EE0-27A5-2C12-DEFE-4BA2FF551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85" y="6334804"/>
            <a:ext cx="4044498" cy="41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6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16F362B-5C7E-16D7-CEB3-CAB298A94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cs-CZ" sz="4600" dirty="0">
                <a:latin typeface="Almanach"/>
              </a:rPr>
              <a:t>12 měsíců ve Zlínském a Trenčínském kraji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1938F1-662C-DD5D-0DEA-F6088363F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lnSpcReduction="10000"/>
          </a:bodyPr>
          <a:lstStyle/>
          <a:p>
            <a:pPr>
              <a:spcBef>
                <a:spcPts val="300"/>
              </a:spcBef>
            </a:pPr>
            <a:r>
              <a:rPr lang="cs-CZ" sz="2000" dirty="0">
                <a:latin typeface="Almanach"/>
              </a:rPr>
              <a:t>Když se řekne spolupráce Česka a Slovenska, většina lidí </a:t>
            </a:r>
            <a:br>
              <a:rPr lang="cs-CZ" sz="2000" dirty="0">
                <a:latin typeface="Almanach"/>
              </a:rPr>
            </a:br>
            <a:r>
              <a:rPr lang="cs-CZ" sz="2000" dirty="0">
                <a:latin typeface="Almanach"/>
              </a:rPr>
              <a:t>si představí historii.</a:t>
            </a:r>
          </a:p>
          <a:p>
            <a:pPr marL="0" indent="0">
              <a:spcBef>
                <a:spcPts val="300"/>
              </a:spcBef>
              <a:buNone/>
            </a:pPr>
            <a:endParaRPr lang="cs-CZ" sz="2000" dirty="0">
              <a:latin typeface="Almanach"/>
            </a:endParaRPr>
          </a:p>
          <a:p>
            <a:pPr>
              <a:spcBef>
                <a:spcPts val="300"/>
              </a:spcBef>
            </a:pPr>
            <a:r>
              <a:rPr lang="cs-CZ" sz="2000" dirty="0">
                <a:latin typeface="Almanach"/>
              </a:rPr>
              <a:t>My si ale myslíme, že je to hlavně budoucnost.</a:t>
            </a:r>
          </a:p>
          <a:p>
            <a:pPr>
              <a:spcBef>
                <a:spcPts val="300"/>
              </a:spcBef>
            </a:pPr>
            <a:endParaRPr lang="cs-CZ" sz="2000" dirty="0">
              <a:latin typeface="Almanach"/>
            </a:endParaRPr>
          </a:p>
          <a:p>
            <a:pPr>
              <a:spcBef>
                <a:spcPts val="300"/>
              </a:spcBef>
            </a:pPr>
            <a:r>
              <a:rPr lang="cs-CZ" sz="2000" dirty="0">
                <a:latin typeface="Almanach"/>
              </a:rPr>
              <a:t>Hranice? A koho to vlastně zajímá? </a:t>
            </a:r>
          </a:p>
          <a:p>
            <a:pPr marL="0" indent="0">
              <a:spcBef>
                <a:spcPts val="300"/>
              </a:spcBef>
              <a:buNone/>
            </a:pPr>
            <a:endParaRPr lang="cs-CZ" sz="2000" dirty="0">
              <a:latin typeface="Almanach"/>
            </a:endParaRPr>
          </a:p>
          <a:p>
            <a:pPr>
              <a:spcBef>
                <a:spcPts val="300"/>
              </a:spcBef>
            </a:pPr>
            <a:r>
              <a:rPr lang="cs-CZ" sz="2000" dirty="0">
                <a:latin typeface="Almanach"/>
              </a:rPr>
              <a:t>Češi a Slováci se poznají během jedné věty.</a:t>
            </a:r>
            <a:br>
              <a:rPr lang="cs-CZ" sz="2000" dirty="0">
                <a:latin typeface="Almanach"/>
              </a:rPr>
            </a:br>
            <a:r>
              <a:rPr lang="cs-CZ" sz="2000" dirty="0">
                <a:latin typeface="Almanach"/>
              </a:rPr>
              <a:t>Turista ale často vůbec nepozná, že přešel hranici.</a:t>
            </a:r>
          </a:p>
          <a:p>
            <a:pPr>
              <a:spcBef>
                <a:spcPts val="300"/>
              </a:spcBef>
            </a:pPr>
            <a:endParaRPr lang="cs-CZ" sz="2000" dirty="0">
              <a:latin typeface="Almanach"/>
            </a:endParaRPr>
          </a:p>
          <a:p>
            <a:pPr>
              <a:spcBef>
                <a:spcPts val="300"/>
              </a:spcBef>
            </a:pPr>
            <a:r>
              <a:rPr lang="cs-CZ" sz="2000" dirty="0">
                <a:latin typeface="Almanach"/>
              </a:rPr>
              <a:t>A to je přesně naše výhoda.</a:t>
            </a:r>
          </a:p>
          <a:p>
            <a:pPr marL="0" indent="0">
              <a:spcBef>
                <a:spcPts val="300"/>
              </a:spcBef>
              <a:buNone/>
            </a:pPr>
            <a:endParaRPr lang="cs-CZ" sz="2000" dirty="0">
              <a:latin typeface="Almanach"/>
            </a:endParaRPr>
          </a:p>
          <a:p>
            <a:pPr>
              <a:spcBef>
                <a:spcPts val="300"/>
              </a:spcBef>
            </a:pPr>
            <a:r>
              <a:rPr lang="cs-CZ" sz="2000" dirty="0">
                <a:latin typeface="Almanach"/>
              </a:rPr>
              <a:t>Projekt </a:t>
            </a:r>
            <a:r>
              <a:rPr lang="cs-CZ" sz="2000" i="1" dirty="0">
                <a:latin typeface="Almanach"/>
              </a:rPr>
              <a:t>12 měsíců ve Zlínském a Trenčianském kraji</a:t>
            </a:r>
            <a:r>
              <a:rPr lang="cs-CZ" sz="2000" dirty="0">
                <a:latin typeface="Almanach"/>
              </a:rPr>
              <a:t> stojí právě na tom, že návštěvník neřeší hranice – řeší zážitek.</a:t>
            </a:r>
          </a:p>
          <a:p>
            <a:endParaRPr lang="cs-CZ" sz="17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CA483B3-C810-610C-6234-9BA465F05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1" b="3"/>
          <a:stretch>
            <a:fillRect/>
          </a:stretch>
        </p:blipFill>
        <p:spPr>
          <a:xfrm>
            <a:off x="9648975" y="3128200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0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5A117B7-68A2-FAE6-E1C6-706F79F2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cs-CZ" sz="5400" dirty="0">
                <a:latin typeface="Almanach"/>
              </a:rPr>
              <a:t>Výhody, cíle a přínosy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3AE5FD-5C7E-B029-1F3A-95F017F51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cs-CZ" sz="2200" dirty="0">
                <a:latin typeface="Almanach"/>
              </a:rPr>
              <a:t>Trh:</a:t>
            </a:r>
          </a:p>
          <a:p>
            <a:pPr marL="0" lvl="0" indent="0" eaLnBrk="0" fontAlgn="base" hangingPunct="0">
              <a:spcAft>
                <a:spcPct val="0"/>
              </a:spcAft>
              <a:buFontTx/>
              <a:buChar char="•"/>
            </a:pPr>
            <a:r>
              <a:rPr lang="cs-CZ" altLang="cs-CZ" sz="2200" dirty="0">
                <a:latin typeface="Almanach"/>
              </a:rPr>
              <a:t> blízký </a:t>
            </a:r>
          </a:p>
          <a:p>
            <a:pPr marL="0" lvl="0" indent="0" eaLnBrk="0" fontAlgn="base" hangingPunct="0">
              <a:spcAft>
                <a:spcPct val="0"/>
              </a:spcAft>
              <a:buFontTx/>
              <a:buChar char="•"/>
            </a:pPr>
            <a:r>
              <a:rPr lang="cs-CZ" altLang="cs-CZ" sz="2200" dirty="0">
                <a:latin typeface="Almanach"/>
              </a:rPr>
              <a:t> jazykově kompatibilní </a:t>
            </a:r>
          </a:p>
          <a:p>
            <a:pPr marL="0" lvl="0" indent="0" eaLnBrk="0" fontAlgn="base" hangingPunct="0">
              <a:spcAft>
                <a:spcPct val="0"/>
              </a:spcAft>
              <a:buFontTx/>
              <a:buChar char="•"/>
            </a:pPr>
            <a:r>
              <a:rPr lang="cs-CZ" altLang="cs-CZ" sz="2200" dirty="0">
                <a:latin typeface="Almanach"/>
              </a:rPr>
              <a:t> kulturně propojený </a:t>
            </a:r>
          </a:p>
          <a:p>
            <a:pPr marL="0" lvl="0" indent="0" eaLnBrk="0" fontAlgn="base" hangingPunct="0">
              <a:spcAft>
                <a:spcPct val="0"/>
              </a:spcAft>
              <a:buFontTx/>
              <a:buChar char="•"/>
            </a:pPr>
            <a:r>
              <a:rPr lang="cs-CZ" altLang="cs-CZ" sz="2200" dirty="0">
                <a:latin typeface="Almanach"/>
              </a:rPr>
              <a:t> turisté se opakovaně vrací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cs-CZ" altLang="cs-CZ" sz="2200" dirty="0">
              <a:latin typeface="Almanach"/>
            </a:endParaRPr>
          </a:p>
          <a:p>
            <a:pPr marL="0" indent="0">
              <a:buNone/>
            </a:pPr>
            <a:r>
              <a:rPr lang="cs-CZ" sz="2200" dirty="0">
                <a:latin typeface="Almanach"/>
              </a:rPr>
              <a:t>Spolupráce vede k :</a:t>
            </a:r>
          </a:p>
          <a:p>
            <a:r>
              <a:rPr lang="cs-CZ" sz="2200" dirty="0">
                <a:latin typeface="Almanach"/>
              </a:rPr>
              <a:t>zvyšování návštěvnosti</a:t>
            </a:r>
          </a:p>
          <a:p>
            <a:r>
              <a:rPr lang="cs-CZ" sz="2200" dirty="0">
                <a:latin typeface="Almanach"/>
              </a:rPr>
              <a:t>udržitelnosti – rozprostření v prostoru a čase</a:t>
            </a:r>
          </a:p>
          <a:p>
            <a:r>
              <a:rPr lang="cs-CZ" sz="2200" dirty="0">
                <a:latin typeface="Almanach"/>
              </a:rPr>
              <a:t>inkluzi – kooperace v nabídce bezbariérové turistiky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200" dirty="0">
                <a:latin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cs-CZ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0710CBB-86D4-E9FE-6691-4F1C7F3D6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1" b="3"/>
          <a:stretch>
            <a:fillRect/>
          </a:stretch>
        </p:blipFill>
        <p:spPr>
          <a:xfrm>
            <a:off x="8728809" y="1996700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1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0C18CC-5BE3-029E-88D3-54F44F8B5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8BAEED-BF77-0108-E18D-02A630D98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769FA3-9AD8-7CBD-1638-42CAB391C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 fontScale="90000"/>
          </a:bodyPr>
          <a:lstStyle/>
          <a:p>
            <a:r>
              <a:rPr lang="cs-CZ" sz="5400" dirty="0"/>
              <a:t>Zaměření na moderní formy propagace </a:t>
            </a:r>
            <a:br>
              <a:rPr lang="cs-CZ" sz="5400" dirty="0"/>
            </a:br>
            <a:r>
              <a:rPr lang="cs-CZ" sz="5400" dirty="0"/>
              <a:t>a propojení turistické nabídky</a:t>
            </a:r>
            <a:endParaRPr lang="cs-CZ" sz="5400" dirty="0">
              <a:latin typeface="Almanach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0906FD0-62D3-6E95-6E3F-ED30FB7F3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2C0EAC-CFEB-752F-B037-EBC827CCD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2328" y="2219330"/>
            <a:ext cx="6713552" cy="4119172"/>
          </a:xfrm>
        </p:spPr>
        <p:txBody>
          <a:bodyPr anchor="t">
            <a:normAutofit fontScale="77500" lnSpcReduction="20000"/>
          </a:bodyPr>
          <a:lstStyle/>
          <a:p>
            <a:pPr marL="0" indent="0">
              <a:buNone/>
            </a:pPr>
            <a:r>
              <a:rPr lang="cs-CZ" sz="2400" b="1" dirty="0"/>
              <a:t> </a:t>
            </a:r>
            <a:r>
              <a:rPr lang="cs-CZ" sz="2400" b="1" dirty="0">
                <a:latin typeface="Almanach"/>
              </a:rPr>
              <a:t>Společný produkt</a:t>
            </a:r>
          </a:p>
          <a:p>
            <a:r>
              <a:rPr lang="cs-CZ" sz="2400" dirty="0">
                <a:latin typeface="Almanach"/>
              </a:rPr>
              <a:t>„12 měsíců“ = celoroční nabídka </a:t>
            </a:r>
          </a:p>
          <a:p>
            <a:r>
              <a:rPr lang="cs-CZ" sz="2400" dirty="0">
                <a:latin typeface="Almanach"/>
              </a:rPr>
              <a:t>kombinace míst → vícedenní pobyty </a:t>
            </a:r>
          </a:p>
          <a:p>
            <a:pPr marL="0" indent="0">
              <a:buNone/>
            </a:pPr>
            <a:r>
              <a:rPr lang="cs-CZ" sz="2400" b="1" dirty="0">
                <a:latin typeface="Almanach"/>
              </a:rPr>
              <a:t>Společný marketing</a:t>
            </a:r>
          </a:p>
          <a:p>
            <a:r>
              <a:rPr lang="cs-CZ" sz="2400" dirty="0" err="1">
                <a:latin typeface="Almanach"/>
              </a:rPr>
              <a:t>vlogy</a:t>
            </a:r>
            <a:r>
              <a:rPr lang="cs-CZ" sz="2400" dirty="0">
                <a:latin typeface="Almanach"/>
              </a:rPr>
              <a:t> s </a:t>
            </a:r>
            <a:r>
              <a:rPr lang="cs-CZ" sz="2400" dirty="0" err="1">
                <a:latin typeface="Almanach"/>
              </a:rPr>
              <a:t>influencery</a:t>
            </a:r>
            <a:r>
              <a:rPr lang="cs-CZ" sz="2400" dirty="0">
                <a:latin typeface="Almanach"/>
              </a:rPr>
              <a:t> </a:t>
            </a:r>
          </a:p>
          <a:p>
            <a:r>
              <a:rPr lang="cs-CZ" sz="2400" dirty="0">
                <a:latin typeface="Almanach"/>
              </a:rPr>
              <a:t>jednotná komunikace </a:t>
            </a:r>
          </a:p>
          <a:p>
            <a:pPr marL="0" indent="0">
              <a:buNone/>
            </a:pPr>
            <a:r>
              <a:rPr lang="cs-CZ" sz="2400" b="1" dirty="0">
                <a:latin typeface="Almanach"/>
              </a:rPr>
              <a:t>Sdílení návštěvníků</a:t>
            </a:r>
          </a:p>
          <a:p>
            <a:r>
              <a:rPr lang="cs-CZ" sz="2400" dirty="0">
                <a:latin typeface="Almanach"/>
              </a:rPr>
              <a:t>návštěvník nepřijede „jen do jednoho kraje“ </a:t>
            </a:r>
          </a:p>
          <a:p>
            <a:r>
              <a:rPr lang="cs-CZ" sz="2400" dirty="0">
                <a:latin typeface="Almanach"/>
              </a:rPr>
              <a:t>přelévání turistů = </a:t>
            </a:r>
            <a:r>
              <a:rPr lang="cs-CZ" sz="2400" dirty="0" err="1">
                <a:latin typeface="Almanach"/>
              </a:rPr>
              <a:t>win-win</a:t>
            </a:r>
            <a:r>
              <a:rPr lang="cs-CZ" sz="2400" dirty="0">
                <a:latin typeface="Almanach"/>
              </a:rPr>
              <a:t> </a:t>
            </a:r>
          </a:p>
          <a:p>
            <a:pPr marL="0" indent="0">
              <a:buNone/>
            </a:pPr>
            <a:r>
              <a:rPr lang="cs-CZ" sz="2400" b="1" dirty="0">
                <a:latin typeface="Almanach"/>
              </a:rPr>
              <a:t>Efektivita</a:t>
            </a:r>
          </a:p>
          <a:p>
            <a:r>
              <a:rPr lang="cs-CZ" sz="2400" dirty="0">
                <a:latin typeface="Almanach"/>
              </a:rPr>
              <a:t>sdílené náklady </a:t>
            </a:r>
          </a:p>
          <a:p>
            <a:r>
              <a:rPr lang="cs-CZ" sz="2400" dirty="0">
                <a:latin typeface="Almanach"/>
              </a:rPr>
              <a:t>větší zásah za stejné peníze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200" dirty="0">
                <a:latin typeface="Almanach"/>
              </a:rPr>
              <a:t> </a:t>
            </a:r>
          </a:p>
          <a:p>
            <a:pPr marL="0" indent="0">
              <a:buNone/>
            </a:pPr>
            <a:endParaRPr lang="cs-CZ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541FB60-CE2A-7616-ED91-AF607094B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6" y="2142013"/>
            <a:ext cx="1035779" cy="1259732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E67F27C-BF6B-A29E-F972-FBD28BDD9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756" y="2459434"/>
            <a:ext cx="1131555" cy="1267342"/>
          </a:xfrm>
          <a:custGeom>
            <a:avLst/>
            <a:gdLst/>
            <a:ahLst/>
            <a:cxnLst/>
            <a:rect l="l" t="t" r="r" b="b"/>
            <a:pathLst>
              <a:path w="2548728" h="2548728">
                <a:moveTo>
                  <a:pt x="107301" y="0"/>
                </a:moveTo>
                <a:lnTo>
                  <a:pt x="2441427" y="0"/>
                </a:lnTo>
                <a:cubicBezTo>
                  <a:pt x="2500688" y="0"/>
                  <a:pt x="2548728" y="48040"/>
                  <a:pt x="2548728" y="107301"/>
                </a:cubicBezTo>
                <a:lnTo>
                  <a:pt x="2548728" y="2441427"/>
                </a:lnTo>
                <a:cubicBezTo>
                  <a:pt x="2548728" y="2500688"/>
                  <a:pt x="2500688" y="2548728"/>
                  <a:pt x="2441427" y="2548728"/>
                </a:cubicBezTo>
                <a:lnTo>
                  <a:pt x="107301" y="2548728"/>
                </a:lnTo>
                <a:cubicBezTo>
                  <a:pt x="48040" y="2548728"/>
                  <a:pt x="0" y="2500688"/>
                  <a:pt x="0" y="2441427"/>
                </a:cubicBezTo>
                <a:lnTo>
                  <a:pt x="0" y="107301"/>
                </a:lnTo>
                <a:cubicBezTo>
                  <a:pt x="0" y="48040"/>
                  <a:pt x="48040" y="0"/>
                  <a:pt x="107301" y="0"/>
                </a:cubicBezTo>
                <a:close/>
              </a:path>
            </a:pathLst>
          </a:cu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F1683E8-82D2-94D4-4352-ED6B1476C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909" y="3773257"/>
            <a:ext cx="1183657" cy="1269317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32CAFA7-68DA-2C8B-EDD1-8D90D2E13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3" y="4065736"/>
            <a:ext cx="1113252" cy="1259732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2FB4463-0084-4BEF-F92A-CF0E0CDEC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0" y="5156421"/>
            <a:ext cx="1240403" cy="146304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2992A05-72AE-93F9-BBA8-0CF739AA72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26" y="5176456"/>
            <a:ext cx="1216550" cy="133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43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109E09-E3DC-5B8B-B71C-07CB54DEC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C2D3558-A597-CA3D-ED5A-55D20FB93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52A7EE0-81C2-94BC-6847-F33B800B2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cs-CZ" sz="5400" dirty="0">
                <a:latin typeface="Almanach"/>
              </a:rPr>
              <a:t>Cestovatelský </a:t>
            </a:r>
            <a:r>
              <a:rPr lang="cs-CZ" sz="5400" dirty="0" err="1">
                <a:latin typeface="Almanach"/>
              </a:rPr>
              <a:t>vlog</a:t>
            </a:r>
            <a:endParaRPr lang="cs-CZ" sz="5400" dirty="0">
              <a:latin typeface="Almanach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8EEB67B8-65BD-A172-083E-96F20E3AE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75A0BD-94EE-9550-3762-D6B50CB8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cs-CZ" sz="2200" dirty="0">
                <a:latin typeface="Almanach"/>
              </a:rPr>
              <a:t>12 dílů </a:t>
            </a:r>
            <a:r>
              <a:rPr lang="cs-CZ" sz="2200" dirty="0" err="1">
                <a:latin typeface="Almanach"/>
              </a:rPr>
              <a:t>vlogu</a:t>
            </a:r>
            <a:r>
              <a:rPr lang="cs-CZ" sz="2200" dirty="0">
                <a:latin typeface="Almanach"/>
              </a:rPr>
              <a:t> na </a:t>
            </a:r>
            <a:r>
              <a:rPr lang="cs-CZ" sz="2200" dirty="0" err="1">
                <a:latin typeface="Almanach"/>
              </a:rPr>
              <a:t>youtube</a:t>
            </a:r>
            <a:r>
              <a:rPr lang="cs-CZ" sz="2200" dirty="0">
                <a:latin typeface="Almanach"/>
              </a:rPr>
              <a:t> a sociálních sítích</a:t>
            </a:r>
          </a:p>
          <a:p>
            <a:r>
              <a:rPr lang="cs-CZ" sz="2200" dirty="0">
                <a:latin typeface="Almanach"/>
              </a:rPr>
              <a:t>Provází Palo a Elena tedy Češka a Slovák</a:t>
            </a:r>
          </a:p>
          <a:p>
            <a:r>
              <a:rPr lang="cs-CZ" sz="2200" dirty="0">
                <a:latin typeface="Almanach"/>
              </a:rPr>
              <a:t>2 minuty + </a:t>
            </a:r>
            <a:r>
              <a:rPr lang="cs-CZ" sz="2200" dirty="0" err="1">
                <a:latin typeface="Almanach"/>
              </a:rPr>
              <a:t>reels</a:t>
            </a:r>
            <a:r>
              <a:rPr lang="cs-CZ" sz="2200" dirty="0">
                <a:latin typeface="Almanach"/>
              </a:rPr>
              <a:t> a </a:t>
            </a:r>
            <a:r>
              <a:rPr lang="cs-CZ" sz="2200" dirty="0" err="1">
                <a:latin typeface="Almanach"/>
              </a:rPr>
              <a:t>stories</a:t>
            </a:r>
            <a:endParaRPr lang="cs-CZ" sz="2200" dirty="0">
              <a:latin typeface="Almanach"/>
            </a:endParaRPr>
          </a:p>
          <a:p>
            <a:r>
              <a:rPr lang="cs-CZ" sz="2200" dirty="0">
                <a:latin typeface="Almanach"/>
              </a:rPr>
              <a:t>Celkem přes 126 tisíc zhlédnutí</a:t>
            </a:r>
          </a:p>
          <a:p>
            <a:r>
              <a:rPr lang="cs-CZ" sz="2200" dirty="0">
                <a:latin typeface="Almanach"/>
              </a:rPr>
              <a:t>Nejúspěšnější díl přes 31 tisíc zhlédnutí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10E7807-4846-2A11-7E1A-290CAB8F7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1" b="3"/>
          <a:stretch>
            <a:fillRect/>
          </a:stretch>
        </p:blipFill>
        <p:spPr>
          <a:xfrm>
            <a:off x="6620588" y="2203782"/>
            <a:ext cx="3941064" cy="409651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8F8D760-5055-CA49-47C4-3D497A08A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56" y="2385392"/>
            <a:ext cx="768626" cy="5764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D892D4A-2116-3CD5-077A-F8E7BD80C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5" y="4998904"/>
            <a:ext cx="1216550" cy="140738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370EB6F-45CF-4A6D-424F-D4FDB4F41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18" y="4365465"/>
            <a:ext cx="1240403" cy="143918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019BC34-48E0-EF49-E33A-A9E5E64D5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72" y="5176456"/>
            <a:ext cx="1216550" cy="133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14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4FB30C-7FFF-5CC5-7345-37CD806AB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74E2E7D-1869-E820-3B54-8A049E9DE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3C1E536-35CE-8EFD-6B86-F1C893CAE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cs-CZ" sz="5400" dirty="0">
                <a:latin typeface="Almanach"/>
              </a:rPr>
              <a:t>Online marketingová kampaň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CC4D50BB-FB38-E04D-231F-7B9DAF2A6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074361BA-7439-8BB8-6503-51D54B53F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cs-CZ" sz="2200" dirty="0">
                <a:latin typeface="Almanach"/>
              </a:rPr>
              <a:t>Plynulá </a:t>
            </a:r>
            <a:r>
              <a:rPr lang="cs-CZ" sz="2200" dirty="0" err="1">
                <a:latin typeface="Almanach"/>
              </a:rPr>
              <a:t>nadväznosť</a:t>
            </a:r>
            <a:r>
              <a:rPr lang="cs-CZ" sz="2200" dirty="0">
                <a:latin typeface="Almanach"/>
              </a:rPr>
              <a:t> na výstupy cestovatelského vlogu</a:t>
            </a:r>
          </a:p>
          <a:p>
            <a:r>
              <a:rPr lang="cs-CZ" sz="2200" dirty="0">
                <a:latin typeface="Almanach"/>
              </a:rPr>
              <a:t>12 </a:t>
            </a:r>
            <a:r>
              <a:rPr lang="cs-CZ" sz="2200" dirty="0" err="1">
                <a:latin typeface="Almanach"/>
              </a:rPr>
              <a:t>článkov</a:t>
            </a:r>
            <a:r>
              <a:rPr lang="cs-CZ" sz="2200" dirty="0">
                <a:latin typeface="Almanach"/>
              </a:rPr>
              <a:t> na </a:t>
            </a:r>
            <a:r>
              <a:rPr lang="cs-CZ" sz="2200" dirty="0" err="1">
                <a:latin typeface="Almanach"/>
              </a:rPr>
              <a:t>ostro</a:t>
            </a:r>
            <a:r>
              <a:rPr lang="cs-CZ" sz="2200" dirty="0">
                <a:latin typeface="Almanach"/>
              </a:rPr>
              <a:t> sledovaných a čítaných </a:t>
            </a:r>
            <a:r>
              <a:rPr lang="cs-CZ" sz="2200" dirty="0" err="1">
                <a:latin typeface="Almanach"/>
              </a:rPr>
              <a:t>komerčných</a:t>
            </a:r>
            <a:r>
              <a:rPr lang="cs-CZ" sz="2200" dirty="0">
                <a:latin typeface="Almanach"/>
              </a:rPr>
              <a:t> online </a:t>
            </a:r>
            <a:r>
              <a:rPr lang="cs-CZ" sz="2200" dirty="0" err="1">
                <a:latin typeface="Almanach"/>
              </a:rPr>
              <a:t>portáloch</a:t>
            </a:r>
            <a:r>
              <a:rPr lang="cs-CZ" sz="2200" dirty="0">
                <a:latin typeface="Almanach"/>
              </a:rPr>
              <a:t> (Plus 7 dní, Blesk)</a:t>
            </a:r>
          </a:p>
          <a:p>
            <a:r>
              <a:rPr lang="cs-CZ" sz="2200" dirty="0">
                <a:latin typeface="Almanach"/>
              </a:rPr>
              <a:t>Pravidelné posty na </a:t>
            </a:r>
            <a:r>
              <a:rPr lang="cs-CZ" sz="2200" dirty="0" err="1">
                <a:latin typeface="Almanach"/>
              </a:rPr>
              <a:t>sociálnych</a:t>
            </a:r>
            <a:r>
              <a:rPr lang="cs-CZ" sz="2200" dirty="0">
                <a:latin typeface="Almanach"/>
              </a:rPr>
              <a:t> </a:t>
            </a:r>
            <a:r>
              <a:rPr lang="cs-CZ" sz="2200" dirty="0" err="1">
                <a:latin typeface="Almanach"/>
              </a:rPr>
              <a:t>sieťach</a:t>
            </a:r>
            <a:r>
              <a:rPr lang="cs-CZ" sz="2200" dirty="0">
                <a:latin typeface="Almanach"/>
              </a:rPr>
              <a:t> </a:t>
            </a:r>
            <a:r>
              <a:rPr lang="cs-CZ" sz="2200" dirty="0" err="1">
                <a:latin typeface="Almanach"/>
              </a:rPr>
              <a:t>partnerov</a:t>
            </a:r>
            <a:r>
              <a:rPr lang="cs-CZ" sz="2200" dirty="0">
                <a:latin typeface="Almanach"/>
              </a:rPr>
              <a:t>– statické a animované </a:t>
            </a:r>
            <a:r>
              <a:rPr lang="cs-CZ" sz="2200" dirty="0" err="1">
                <a:latin typeface="Almanach"/>
              </a:rPr>
              <a:t>príspevky</a:t>
            </a:r>
            <a:r>
              <a:rPr lang="cs-CZ" sz="2200" dirty="0">
                <a:latin typeface="Almanach"/>
              </a:rPr>
              <a:t>, reels a stories</a:t>
            </a:r>
          </a:p>
          <a:p>
            <a:r>
              <a:rPr lang="cs-CZ" sz="2200" dirty="0" err="1">
                <a:latin typeface="Almanach"/>
              </a:rPr>
              <a:t>Priemerný</a:t>
            </a:r>
            <a:r>
              <a:rPr lang="cs-CZ" sz="2200" dirty="0">
                <a:latin typeface="Almanach"/>
              </a:rPr>
              <a:t> počet </a:t>
            </a:r>
            <a:r>
              <a:rPr lang="cs-CZ" sz="2200" dirty="0" err="1">
                <a:latin typeface="Almanach"/>
              </a:rPr>
              <a:t>impresií</a:t>
            </a:r>
            <a:r>
              <a:rPr lang="cs-CZ" sz="2200" dirty="0">
                <a:latin typeface="Almanach"/>
              </a:rPr>
              <a:t> </a:t>
            </a:r>
            <a:r>
              <a:rPr lang="cs-CZ" sz="2200" dirty="0" err="1">
                <a:latin typeface="Almanach"/>
              </a:rPr>
              <a:t>článkov</a:t>
            </a:r>
            <a:r>
              <a:rPr lang="cs-CZ" sz="2200" dirty="0">
                <a:latin typeface="Almanach"/>
              </a:rPr>
              <a:t> za 9 </a:t>
            </a:r>
            <a:r>
              <a:rPr lang="cs-CZ" sz="2200" dirty="0" err="1">
                <a:latin typeface="Almanach"/>
              </a:rPr>
              <a:t>mesiacov</a:t>
            </a:r>
            <a:r>
              <a:rPr lang="cs-CZ" sz="2200" dirty="0">
                <a:latin typeface="Almanach"/>
              </a:rPr>
              <a:t> je 224 221, </a:t>
            </a:r>
            <a:r>
              <a:rPr lang="cs-CZ" sz="2200" dirty="0" err="1">
                <a:latin typeface="Almanach"/>
              </a:rPr>
              <a:t>najúspešnejším</a:t>
            </a:r>
            <a:r>
              <a:rPr lang="cs-CZ" sz="2200" dirty="0">
                <a:latin typeface="Almanach"/>
              </a:rPr>
              <a:t> </a:t>
            </a:r>
            <a:r>
              <a:rPr lang="cs-CZ" sz="2200" dirty="0" err="1">
                <a:latin typeface="Almanach"/>
              </a:rPr>
              <a:t>mesiacom</a:t>
            </a:r>
            <a:r>
              <a:rPr lang="cs-CZ" sz="2200" dirty="0">
                <a:latin typeface="Almanach"/>
              </a:rPr>
              <a:t> bol august s </a:t>
            </a:r>
            <a:r>
              <a:rPr lang="cs-CZ" sz="2200" dirty="0" err="1">
                <a:latin typeface="Almanach"/>
              </a:rPr>
              <a:t>počtom</a:t>
            </a:r>
            <a:r>
              <a:rPr lang="cs-CZ" sz="2200" dirty="0">
                <a:latin typeface="Almanach"/>
              </a:rPr>
              <a:t> </a:t>
            </a:r>
            <a:r>
              <a:rPr lang="cs-CZ" sz="2200" dirty="0" err="1">
                <a:latin typeface="Almanach"/>
              </a:rPr>
              <a:t>impresií</a:t>
            </a:r>
            <a:r>
              <a:rPr lang="cs-CZ" sz="2200" dirty="0">
                <a:latin typeface="Almanach"/>
              </a:rPr>
              <a:t> 421 889</a:t>
            </a:r>
          </a:p>
          <a:p>
            <a:r>
              <a:rPr lang="cs-CZ" sz="2200" dirty="0" err="1">
                <a:latin typeface="Almanach"/>
              </a:rPr>
              <a:t>Priemerný</a:t>
            </a:r>
            <a:r>
              <a:rPr lang="cs-CZ" sz="2200" dirty="0">
                <a:latin typeface="Almanach"/>
              </a:rPr>
              <a:t> počet </a:t>
            </a:r>
            <a:r>
              <a:rPr lang="cs-CZ" sz="2200" dirty="0" err="1">
                <a:latin typeface="Almanach"/>
              </a:rPr>
              <a:t>zhľiadnutí</a:t>
            </a:r>
            <a:r>
              <a:rPr lang="cs-CZ" sz="2200" dirty="0">
                <a:latin typeface="Almanach"/>
              </a:rPr>
              <a:t> na </a:t>
            </a:r>
            <a:r>
              <a:rPr lang="cs-CZ" sz="2200" dirty="0" err="1">
                <a:latin typeface="Almanach"/>
              </a:rPr>
              <a:t>sociálnych</a:t>
            </a:r>
            <a:r>
              <a:rPr lang="cs-CZ" sz="2200" dirty="0">
                <a:latin typeface="Almanach"/>
              </a:rPr>
              <a:t> </a:t>
            </a:r>
            <a:r>
              <a:rPr lang="cs-CZ" sz="2200" dirty="0" err="1">
                <a:latin typeface="Almanach"/>
              </a:rPr>
              <a:t>sieťach</a:t>
            </a:r>
            <a:r>
              <a:rPr lang="cs-CZ" sz="2200" dirty="0">
                <a:latin typeface="Almanach"/>
              </a:rPr>
              <a:t> v počte 7 555 s </a:t>
            </a:r>
            <a:r>
              <a:rPr lang="cs-CZ" sz="2200" dirty="0" err="1">
                <a:latin typeface="Almanach"/>
              </a:rPr>
              <a:t>priemerným</a:t>
            </a:r>
            <a:r>
              <a:rPr lang="cs-CZ" sz="2200" dirty="0">
                <a:latin typeface="Almanach"/>
              </a:rPr>
              <a:t> </a:t>
            </a:r>
            <a:r>
              <a:rPr lang="cs-CZ" sz="2200" dirty="0" err="1">
                <a:latin typeface="Almanach"/>
              </a:rPr>
              <a:t>dosahom</a:t>
            </a:r>
            <a:r>
              <a:rPr lang="cs-CZ" sz="2200" dirty="0">
                <a:latin typeface="Almanach"/>
              </a:rPr>
              <a:t> 237 000</a:t>
            </a:r>
          </a:p>
          <a:p>
            <a:r>
              <a:rPr lang="cs-CZ" sz="2200" dirty="0">
                <a:latin typeface="Almanach"/>
              </a:rPr>
              <a:t>Nejúspěšnější post </a:t>
            </a:r>
            <a:r>
              <a:rPr lang="cs-CZ" sz="2200" dirty="0" err="1">
                <a:latin typeface="Almanach"/>
              </a:rPr>
              <a:t>mal</a:t>
            </a:r>
            <a:r>
              <a:rPr lang="cs-CZ" sz="2200" dirty="0">
                <a:latin typeface="Almanach"/>
              </a:rPr>
              <a:t> 949 610 </a:t>
            </a:r>
            <a:r>
              <a:rPr lang="cs-CZ" sz="2200" dirty="0" err="1">
                <a:latin typeface="Almanach"/>
              </a:rPr>
              <a:t>zhľiadnutí</a:t>
            </a:r>
            <a:r>
              <a:rPr lang="cs-CZ" sz="2200" dirty="0">
                <a:latin typeface="Almanach"/>
              </a:rPr>
              <a:t> (</a:t>
            </a:r>
            <a:r>
              <a:rPr lang="cs-CZ" sz="2200" dirty="0" err="1">
                <a:latin typeface="Almanach"/>
              </a:rPr>
              <a:t>júl</a:t>
            </a:r>
            <a:r>
              <a:rPr lang="cs-CZ" sz="2200" dirty="0">
                <a:latin typeface="Almanach"/>
              </a:rPr>
              <a:t>)</a:t>
            </a:r>
          </a:p>
        </p:txBody>
      </p:sp>
      <p:pic>
        <p:nvPicPr>
          <p:cNvPr id="7" name="Obrázok 6" descr="Obrázok, na ktorom je text, mobilný telefón, snímka obrazovky, prenosné komunikačné zariadenie&#10;&#10;Automaticky generovaný popis">
            <a:extLst>
              <a:ext uri="{FF2B5EF4-FFF2-40B4-BE49-F238E27FC236}">
                <a16:creationId xmlns:a16="http://schemas.microsoft.com/office/drawing/2014/main" id="{F821F637-C1FF-1FFD-4644-CDAE4BEFF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038" y="1807359"/>
            <a:ext cx="5587837" cy="488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77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FABF28-2168-A0A6-A95E-952F02718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3576C9-7BAB-7952-0B21-AE486B2D7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756E45-74E5-103C-9F44-632959AB0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cs-CZ" sz="5400" dirty="0">
                <a:latin typeface="Almanach"/>
              </a:rPr>
              <a:t>Kiosky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48609DBD-4FC6-1066-1FEC-52258ED82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60D9DC-D46E-66F1-E38E-08EC1BA5F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cs-CZ" sz="2200" dirty="0">
                <a:latin typeface="Almanach"/>
              </a:rPr>
              <a:t>Interaktivní mapy – aplikace s mapovými podklady</a:t>
            </a:r>
          </a:p>
          <a:p>
            <a:r>
              <a:rPr lang="cs-CZ" sz="2200" dirty="0">
                <a:latin typeface="Almanach"/>
              </a:rPr>
              <a:t>Databáze cílů – prezentace 40 cílů z obou krajů (20+20)</a:t>
            </a:r>
          </a:p>
          <a:p>
            <a:r>
              <a:rPr lang="cs-CZ" sz="2200" dirty="0">
                <a:latin typeface="Almanach"/>
              </a:rPr>
              <a:t>Uživatelské rozhraní – vychází z turistických portálů obou partnerů, dotykové ovládání, v CZ a SVK</a:t>
            </a:r>
          </a:p>
          <a:p>
            <a:r>
              <a:rPr lang="cs-CZ" sz="2200" dirty="0" err="1">
                <a:latin typeface="Almanach"/>
              </a:rPr>
              <a:t>Inkluzivita</a:t>
            </a:r>
            <a:r>
              <a:rPr lang="cs-CZ" sz="2200" dirty="0">
                <a:latin typeface="Almanach"/>
              </a:rPr>
              <a:t> – digitální obsah i fyzické umístění jsou přizpůsobeny návštěvníků s pohybovým handicapem</a:t>
            </a:r>
          </a:p>
        </p:txBody>
      </p:sp>
      <p:pic>
        <p:nvPicPr>
          <p:cNvPr id="4" name="Obrázok 3" descr="Obrázok, na ktorom je pestrofarebnosť, kruh, umenie, špirála&#10;&#10;Automaticky generovaný popis">
            <a:extLst>
              <a:ext uri="{FF2B5EF4-FFF2-40B4-BE49-F238E27FC236}">
                <a16:creationId xmlns:a16="http://schemas.microsoft.com/office/drawing/2014/main" id="{1430CB6A-EF9D-9235-E9F4-0386FFE0FA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35" b="45588"/>
          <a:stretch/>
        </p:blipFill>
        <p:spPr>
          <a:xfrm>
            <a:off x="9515061" y="4327609"/>
            <a:ext cx="2676939" cy="253039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9EE6FFB-FBA4-D2B5-20BC-0D2A2C6F6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060" y="4985269"/>
            <a:ext cx="1176793" cy="143123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8EDB9FC-E16A-6ABB-FD91-F4766F4D8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19" y="4528424"/>
            <a:ext cx="1208598" cy="12960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08DBA8D-8C70-6A0B-1E16-54EB94A24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186" y="5140320"/>
            <a:ext cx="1208598" cy="136762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2D969CB-15FA-FE9C-223A-CEF6425A6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658" y="2606591"/>
            <a:ext cx="124040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42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727256-01A4-C43B-2EE0-1744535DF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085E6C0-E58E-69CF-D19F-563DDA5C6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33" y="747102"/>
            <a:ext cx="4502173" cy="171907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000" kern="1200" dirty="0" err="1">
                <a:solidFill>
                  <a:schemeClr val="tx1"/>
                </a:solidFill>
                <a:latin typeface="Almanach"/>
              </a:rPr>
              <a:t>Počet</a:t>
            </a:r>
            <a:r>
              <a:rPr lang="en-US" sz="3000" kern="1200" dirty="0">
                <a:solidFill>
                  <a:schemeClr val="tx1"/>
                </a:solidFill>
                <a:latin typeface="Almanach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Almanach"/>
              </a:rPr>
              <a:t>Slovenských</a:t>
            </a:r>
            <a:r>
              <a:rPr lang="en-US" sz="3000" kern="1200" dirty="0">
                <a:solidFill>
                  <a:schemeClr val="tx1"/>
                </a:solidFill>
                <a:latin typeface="Almanach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Almanach"/>
              </a:rPr>
              <a:t>návštěvníků</a:t>
            </a:r>
            <a:r>
              <a:rPr lang="cs-CZ" sz="3000" kern="1200" dirty="0">
                <a:solidFill>
                  <a:schemeClr val="tx1"/>
                </a:solidFill>
                <a:latin typeface="Almanach"/>
              </a:rPr>
              <a:t> a počet přenocování</a:t>
            </a:r>
            <a:r>
              <a:rPr lang="en-US" sz="3000" kern="1200" dirty="0">
                <a:solidFill>
                  <a:schemeClr val="tx1"/>
                </a:solidFill>
                <a:latin typeface="Almanach"/>
              </a:rPr>
              <a:t> v </a:t>
            </a:r>
            <a:r>
              <a:rPr lang="en-US" sz="3000" kern="1200" dirty="0" err="1">
                <a:solidFill>
                  <a:schemeClr val="tx1"/>
                </a:solidFill>
                <a:latin typeface="Almanach"/>
              </a:rPr>
              <a:t>krajích</a:t>
            </a:r>
            <a:r>
              <a:rPr lang="en-US" sz="3000" kern="1200" dirty="0">
                <a:solidFill>
                  <a:schemeClr val="tx1"/>
                </a:solidFill>
                <a:latin typeface="Almanach"/>
              </a:rPr>
              <a:t> ČR</a:t>
            </a:r>
            <a:r>
              <a:rPr lang="cs-CZ" sz="3000" kern="1200" dirty="0">
                <a:solidFill>
                  <a:schemeClr val="tx1"/>
                </a:solidFill>
                <a:latin typeface="Almanach"/>
              </a:rPr>
              <a:t> v roce 2025</a:t>
            </a:r>
            <a:endParaRPr lang="en-US" sz="3000" kern="1200" dirty="0">
              <a:solidFill>
                <a:schemeClr val="tx1"/>
              </a:solidFill>
              <a:latin typeface="Almanach"/>
            </a:endParaRPr>
          </a:p>
        </p:txBody>
      </p:sp>
      <p:sp>
        <p:nvSpPr>
          <p:cNvPr id="35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472F648-115B-6563-9225-2FC4064CAAB2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16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latin typeface="Almanach"/>
              </a:rPr>
              <a:t>Zlínský</a:t>
            </a:r>
            <a:r>
              <a:rPr lang="en-US" sz="2200" dirty="0">
                <a:latin typeface="Almanach"/>
              </a:rPr>
              <a:t> </a:t>
            </a:r>
            <a:r>
              <a:rPr lang="en-US" sz="2200" dirty="0" err="1">
                <a:latin typeface="Almanach"/>
              </a:rPr>
              <a:t>kraj</a:t>
            </a:r>
            <a:r>
              <a:rPr lang="en-US" sz="2200" dirty="0">
                <a:latin typeface="Almanach"/>
              </a:rPr>
              <a:t> </a:t>
            </a:r>
            <a:r>
              <a:rPr lang="en-US" sz="2200" dirty="0" err="1">
                <a:latin typeface="Almanach"/>
              </a:rPr>
              <a:t>na</a:t>
            </a:r>
            <a:r>
              <a:rPr lang="en-US" sz="2200" dirty="0">
                <a:latin typeface="Almanach"/>
              </a:rPr>
              <a:t> 3. </a:t>
            </a:r>
            <a:r>
              <a:rPr lang="en-US" sz="2200" dirty="0" err="1">
                <a:latin typeface="Almanach"/>
              </a:rPr>
              <a:t>místě</a:t>
            </a:r>
            <a:r>
              <a:rPr lang="en-US" sz="2200" dirty="0">
                <a:latin typeface="Almanach"/>
              </a:rPr>
              <a:t> (</a:t>
            </a:r>
            <a:r>
              <a:rPr lang="en-US" sz="2200" dirty="0" err="1">
                <a:latin typeface="Almanach"/>
              </a:rPr>
              <a:t>mimo</a:t>
            </a:r>
            <a:r>
              <a:rPr lang="en-US" sz="2200" dirty="0">
                <a:latin typeface="Almanach"/>
              </a:rPr>
              <a:t>  Prahu).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Almanach"/>
            </a:endParaRPr>
          </a:p>
          <a:p>
            <a:pPr marL="216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latin typeface="Almanach"/>
              </a:rPr>
              <a:t>Cíl</a:t>
            </a:r>
            <a:r>
              <a:rPr lang="en-US" sz="2200" dirty="0">
                <a:latin typeface="Almanach"/>
              </a:rPr>
              <a:t> je </a:t>
            </a:r>
            <a:r>
              <a:rPr lang="en-US" sz="2200" dirty="0" err="1">
                <a:latin typeface="Almanach"/>
              </a:rPr>
              <a:t>přeskočit</a:t>
            </a:r>
            <a:r>
              <a:rPr lang="en-US" sz="2200" dirty="0">
                <a:latin typeface="Almanach"/>
              </a:rPr>
              <a:t>    Moravskoslezský </a:t>
            </a:r>
            <a:r>
              <a:rPr lang="en-US" sz="2200" dirty="0" err="1">
                <a:latin typeface="Almanach"/>
              </a:rPr>
              <a:t>kraj</a:t>
            </a:r>
            <a:r>
              <a:rPr lang="en-US" sz="2200" dirty="0">
                <a:latin typeface="Almanach"/>
              </a:rPr>
              <a:t> a </a:t>
            </a:r>
            <a:r>
              <a:rPr lang="en-US" sz="2200" dirty="0" err="1">
                <a:latin typeface="Almanach"/>
              </a:rPr>
              <a:t>dostat</a:t>
            </a:r>
            <a:r>
              <a:rPr lang="en-US" sz="2200" dirty="0">
                <a:latin typeface="Almanach"/>
              </a:rPr>
              <a:t>  se za </a:t>
            </a:r>
            <a:r>
              <a:rPr lang="en-US" sz="2200" dirty="0" err="1">
                <a:latin typeface="Almanach"/>
              </a:rPr>
              <a:t>Jižní</a:t>
            </a:r>
            <a:r>
              <a:rPr lang="en-US" sz="2200" dirty="0">
                <a:latin typeface="Almanach"/>
              </a:rPr>
              <a:t> </a:t>
            </a:r>
            <a:r>
              <a:rPr lang="en-US" sz="2200" dirty="0" err="1">
                <a:latin typeface="Almanach"/>
              </a:rPr>
              <a:t>Moravu</a:t>
            </a:r>
            <a:r>
              <a:rPr lang="en-US" sz="2200" dirty="0">
                <a:latin typeface="Almanach"/>
              </a:rPr>
              <a:t> </a:t>
            </a:r>
            <a:r>
              <a:rPr lang="en-US" sz="2200" dirty="0" err="1">
                <a:latin typeface="Almanach"/>
              </a:rPr>
              <a:t>na</a:t>
            </a:r>
            <a:r>
              <a:rPr lang="en-US" sz="2200" dirty="0">
                <a:latin typeface="Almanach"/>
              </a:rPr>
              <a:t> 2. </a:t>
            </a:r>
            <a:r>
              <a:rPr lang="en-US" sz="2200" dirty="0" err="1">
                <a:latin typeface="Almanach"/>
              </a:rPr>
              <a:t>místo</a:t>
            </a:r>
            <a:r>
              <a:rPr lang="en-US" sz="2200" dirty="0">
                <a:latin typeface="Almanach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4" name="Zástupný obsah 3" descr="Obsah obrázku text, snímek obrazovky, číslo, Písmo&#10;&#10;Obsah generovaný pomocí AI může být nesprávný.">
            <a:extLst>
              <a:ext uri="{FF2B5EF4-FFF2-40B4-BE49-F238E27FC236}">
                <a16:creationId xmlns:a16="http://schemas.microsoft.com/office/drawing/2014/main" id="{786D078D-EE18-E8C7-C60B-30E36CD64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713" y="1137192"/>
            <a:ext cx="7444292" cy="508072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73EB83A-24B1-86D4-5F26-D3A36B4CB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278" y="5168503"/>
            <a:ext cx="5748793" cy="565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90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34498B-244B-6029-3AF1-71D429F6B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7F98E5-B39D-C10A-F7CE-BF7268583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3200" kern="1200" dirty="0">
                <a:latin typeface="Almanach"/>
              </a:rPr>
              <a:t>Vývoj počtu slovenských návštěvníků a počtu přenocování </a:t>
            </a:r>
            <a:br>
              <a:rPr lang="cs-CZ" sz="3200" kern="1200" dirty="0">
                <a:latin typeface="Almanach"/>
              </a:rPr>
            </a:br>
            <a:r>
              <a:rPr lang="cs-CZ" sz="3200" kern="1200" dirty="0">
                <a:latin typeface="Almanach"/>
              </a:rPr>
              <a:t>ve Zlínském kraji</a:t>
            </a:r>
            <a:endParaRPr lang="en-US" sz="3200" kern="1200" dirty="0">
              <a:latin typeface="Almanach"/>
            </a:endParaRPr>
          </a:p>
        </p:txBody>
      </p:sp>
      <p:sp>
        <p:nvSpPr>
          <p:cNvPr id="43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sX0" fmla="*/ 0 w 10424160"/>
              <a:gd name="csY0" fmla="*/ 0 h 18288"/>
              <a:gd name="csX1" fmla="*/ 903427 w 10424160"/>
              <a:gd name="csY1" fmla="*/ 0 h 18288"/>
              <a:gd name="csX2" fmla="*/ 1389888 w 10424160"/>
              <a:gd name="csY2" fmla="*/ 0 h 18288"/>
              <a:gd name="csX3" fmla="*/ 2189074 w 10424160"/>
              <a:gd name="csY3" fmla="*/ 0 h 18288"/>
              <a:gd name="csX4" fmla="*/ 2675534 w 10424160"/>
              <a:gd name="csY4" fmla="*/ 0 h 18288"/>
              <a:gd name="csX5" fmla="*/ 3370478 w 10424160"/>
              <a:gd name="csY5" fmla="*/ 0 h 18288"/>
              <a:gd name="csX6" fmla="*/ 4169664 w 10424160"/>
              <a:gd name="csY6" fmla="*/ 0 h 18288"/>
              <a:gd name="csX7" fmla="*/ 4551883 w 10424160"/>
              <a:gd name="csY7" fmla="*/ 0 h 18288"/>
              <a:gd name="csX8" fmla="*/ 4934102 w 10424160"/>
              <a:gd name="csY8" fmla="*/ 0 h 18288"/>
              <a:gd name="csX9" fmla="*/ 5837530 w 10424160"/>
              <a:gd name="csY9" fmla="*/ 0 h 18288"/>
              <a:gd name="csX10" fmla="*/ 6532474 w 10424160"/>
              <a:gd name="csY10" fmla="*/ 0 h 18288"/>
              <a:gd name="csX11" fmla="*/ 6914693 w 10424160"/>
              <a:gd name="csY11" fmla="*/ 0 h 18288"/>
              <a:gd name="csX12" fmla="*/ 7609637 w 10424160"/>
              <a:gd name="csY12" fmla="*/ 0 h 18288"/>
              <a:gd name="csX13" fmla="*/ 8513064 w 10424160"/>
              <a:gd name="csY13" fmla="*/ 0 h 18288"/>
              <a:gd name="csX14" fmla="*/ 9103766 w 10424160"/>
              <a:gd name="csY14" fmla="*/ 0 h 18288"/>
              <a:gd name="csX15" fmla="*/ 9694469 w 10424160"/>
              <a:gd name="csY15" fmla="*/ 0 h 18288"/>
              <a:gd name="csX16" fmla="*/ 10424160 w 10424160"/>
              <a:gd name="csY16" fmla="*/ 0 h 18288"/>
              <a:gd name="csX17" fmla="*/ 10424160 w 10424160"/>
              <a:gd name="csY17" fmla="*/ 18288 h 18288"/>
              <a:gd name="csX18" fmla="*/ 9729216 w 10424160"/>
              <a:gd name="csY18" fmla="*/ 18288 h 18288"/>
              <a:gd name="csX19" fmla="*/ 8930030 w 10424160"/>
              <a:gd name="csY19" fmla="*/ 18288 h 18288"/>
              <a:gd name="csX20" fmla="*/ 8130845 w 10424160"/>
              <a:gd name="csY20" fmla="*/ 18288 h 18288"/>
              <a:gd name="csX21" fmla="*/ 7644384 w 10424160"/>
              <a:gd name="csY21" fmla="*/ 18288 h 18288"/>
              <a:gd name="csX22" fmla="*/ 6740957 w 10424160"/>
              <a:gd name="csY22" fmla="*/ 18288 h 18288"/>
              <a:gd name="csX23" fmla="*/ 6046013 w 10424160"/>
              <a:gd name="csY23" fmla="*/ 18288 h 18288"/>
              <a:gd name="csX24" fmla="*/ 5663794 w 10424160"/>
              <a:gd name="csY24" fmla="*/ 18288 h 18288"/>
              <a:gd name="csX25" fmla="*/ 4968850 w 10424160"/>
              <a:gd name="csY25" fmla="*/ 18288 h 18288"/>
              <a:gd name="csX26" fmla="*/ 4378147 w 10424160"/>
              <a:gd name="csY26" fmla="*/ 18288 h 18288"/>
              <a:gd name="csX27" fmla="*/ 3787445 w 10424160"/>
              <a:gd name="csY27" fmla="*/ 18288 h 18288"/>
              <a:gd name="csX28" fmla="*/ 3196742 w 10424160"/>
              <a:gd name="csY28" fmla="*/ 18288 h 18288"/>
              <a:gd name="csX29" fmla="*/ 2606040 w 10424160"/>
              <a:gd name="csY29" fmla="*/ 18288 h 18288"/>
              <a:gd name="csX30" fmla="*/ 1806854 w 10424160"/>
              <a:gd name="csY30" fmla="*/ 18288 h 18288"/>
              <a:gd name="csX31" fmla="*/ 1111910 w 10424160"/>
              <a:gd name="csY31" fmla="*/ 18288 h 18288"/>
              <a:gd name="csX32" fmla="*/ 729691 w 10424160"/>
              <a:gd name="csY32" fmla="*/ 18288 h 18288"/>
              <a:gd name="csX33" fmla="*/ 0 w 10424160"/>
              <a:gd name="csY33" fmla="*/ 18288 h 18288"/>
              <a:gd name="csX34" fmla="*/ 0 w 10424160"/>
              <a:gd name="csY34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152D383-854F-A9E1-A3FA-03E349D91BBE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graphicFrame>
        <p:nvGraphicFramePr>
          <p:cNvPr id="38" name="Zástupný obsah 3">
            <a:extLst>
              <a:ext uri="{FF2B5EF4-FFF2-40B4-BE49-F238E27FC236}">
                <a16:creationId xmlns:a16="http://schemas.microsoft.com/office/drawing/2014/main" id="{90E6E44F-8842-1299-5D80-9E014CFCF8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2966517"/>
              </p:ext>
            </p:extLst>
          </p:nvPr>
        </p:nvGraphicFramePr>
        <p:xfrm>
          <a:off x="2057400" y="2055813"/>
          <a:ext cx="7349247" cy="4663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4033">
                  <a:extLst>
                    <a:ext uri="{9D8B030D-6E8A-4147-A177-3AD203B41FA5}">
                      <a16:colId xmlns:a16="http://schemas.microsoft.com/office/drawing/2014/main" val="2696294254"/>
                    </a:ext>
                  </a:extLst>
                </a:gridCol>
                <a:gridCol w="2541148">
                  <a:extLst>
                    <a:ext uri="{9D8B030D-6E8A-4147-A177-3AD203B41FA5}">
                      <a16:colId xmlns:a16="http://schemas.microsoft.com/office/drawing/2014/main" val="2046411505"/>
                    </a:ext>
                  </a:extLst>
                </a:gridCol>
                <a:gridCol w="3224066">
                  <a:extLst>
                    <a:ext uri="{9D8B030D-6E8A-4147-A177-3AD203B41FA5}">
                      <a16:colId xmlns:a16="http://schemas.microsoft.com/office/drawing/2014/main" val="2813769398"/>
                    </a:ext>
                  </a:extLst>
                </a:gridCol>
              </a:tblGrid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 dirty="0">
                          <a:effectLst/>
                        </a:rPr>
                        <a:t>ROK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>
                          <a:effectLst/>
                        </a:rPr>
                        <a:t>Počet hostů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 dirty="0">
                          <a:effectLst/>
                        </a:rPr>
                        <a:t>Počet přenocování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extLst>
                  <a:ext uri="{0D108BD9-81ED-4DB2-BD59-A6C34878D82A}">
                    <a16:rowId xmlns:a16="http://schemas.microsoft.com/office/drawing/2014/main" val="3100146005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 dirty="0">
                          <a:effectLst/>
                        </a:rPr>
                        <a:t>2010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>
                          <a:effectLst/>
                        </a:rPr>
                        <a:t>18 124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 dirty="0">
                          <a:effectLst/>
                        </a:rPr>
                        <a:t>  43 995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extLst>
                  <a:ext uri="{0D108BD9-81ED-4DB2-BD59-A6C34878D82A}">
                    <a16:rowId xmlns:a16="http://schemas.microsoft.com/office/drawing/2014/main" val="827367753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2011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 dirty="0">
                          <a:effectLst/>
                        </a:rPr>
                        <a:t>17 510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 dirty="0">
                          <a:effectLst/>
                        </a:rPr>
                        <a:t>  39 761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extLst>
                  <a:ext uri="{0D108BD9-81ED-4DB2-BD59-A6C34878D82A}">
                    <a16:rowId xmlns:a16="http://schemas.microsoft.com/office/drawing/2014/main" val="1224681718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2012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>
                          <a:effectLst/>
                        </a:rPr>
                        <a:t>24 123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 dirty="0">
                          <a:effectLst/>
                        </a:rPr>
                        <a:t>  53 046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extLst>
                  <a:ext uri="{0D108BD9-81ED-4DB2-BD59-A6C34878D82A}">
                    <a16:rowId xmlns:a16="http://schemas.microsoft.com/office/drawing/2014/main" val="1748075133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2013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>
                          <a:effectLst/>
                        </a:rPr>
                        <a:t>26 748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 dirty="0">
                          <a:effectLst/>
                        </a:rPr>
                        <a:t>  61 725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extLst>
                  <a:ext uri="{0D108BD9-81ED-4DB2-BD59-A6C34878D82A}">
                    <a16:rowId xmlns:a16="http://schemas.microsoft.com/office/drawing/2014/main" val="3800257086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 dirty="0">
                          <a:effectLst/>
                        </a:rPr>
                        <a:t>2014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>
                          <a:effectLst/>
                        </a:rPr>
                        <a:t>32 801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 dirty="0">
                          <a:effectLst/>
                        </a:rPr>
                        <a:t>  81 508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extLst>
                  <a:ext uri="{0D108BD9-81ED-4DB2-BD59-A6C34878D82A}">
                    <a16:rowId xmlns:a16="http://schemas.microsoft.com/office/drawing/2014/main" val="2243876699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2015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>
                          <a:effectLst/>
                        </a:rPr>
                        <a:t>35 946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 dirty="0">
                          <a:effectLst/>
                        </a:rPr>
                        <a:t>  81 357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extLst>
                  <a:ext uri="{0D108BD9-81ED-4DB2-BD59-A6C34878D82A}">
                    <a16:rowId xmlns:a16="http://schemas.microsoft.com/office/drawing/2014/main" val="3985096890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2016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 dirty="0">
                          <a:effectLst/>
                        </a:rPr>
                        <a:t>39 729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 dirty="0">
                          <a:effectLst/>
                        </a:rPr>
                        <a:t>  85 628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extLst>
                  <a:ext uri="{0D108BD9-81ED-4DB2-BD59-A6C34878D82A}">
                    <a16:rowId xmlns:a16="http://schemas.microsoft.com/office/drawing/2014/main" val="1985760450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2017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>
                          <a:effectLst/>
                        </a:rPr>
                        <a:t>42 802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 dirty="0">
                          <a:effectLst/>
                        </a:rPr>
                        <a:t>  91 693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extLst>
                  <a:ext uri="{0D108BD9-81ED-4DB2-BD59-A6C34878D82A}">
                    <a16:rowId xmlns:a16="http://schemas.microsoft.com/office/drawing/2014/main" val="1458671643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2018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>
                          <a:effectLst/>
                        </a:rPr>
                        <a:t>48 956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 dirty="0">
                          <a:effectLst/>
                        </a:rPr>
                        <a:t>106 583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extLst>
                  <a:ext uri="{0D108BD9-81ED-4DB2-BD59-A6C34878D82A}">
                    <a16:rowId xmlns:a16="http://schemas.microsoft.com/office/drawing/2014/main" val="3678655692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2019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>
                          <a:effectLst/>
                        </a:rPr>
                        <a:t>44 988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 dirty="0">
                          <a:effectLst/>
                        </a:rPr>
                        <a:t>  97 382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extLst>
                  <a:ext uri="{0D108BD9-81ED-4DB2-BD59-A6C34878D82A}">
                    <a16:rowId xmlns:a16="http://schemas.microsoft.com/office/drawing/2014/main" val="734799033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2020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>
                          <a:effectLst/>
                        </a:rPr>
                        <a:t>16 877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 dirty="0">
                          <a:effectLst/>
                        </a:rPr>
                        <a:t>  37 882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extLst>
                  <a:ext uri="{0D108BD9-81ED-4DB2-BD59-A6C34878D82A}">
                    <a16:rowId xmlns:a16="http://schemas.microsoft.com/office/drawing/2014/main" val="1292277133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2021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>
                          <a:effectLst/>
                        </a:rPr>
                        <a:t>16 250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 dirty="0">
                          <a:effectLst/>
                        </a:rPr>
                        <a:t>  35 680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extLst>
                  <a:ext uri="{0D108BD9-81ED-4DB2-BD59-A6C34878D82A}">
                    <a16:rowId xmlns:a16="http://schemas.microsoft.com/office/drawing/2014/main" val="2840907018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2022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>
                          <a:effectLst/>
                        </a:rPr>
                        <a:t>37 758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 dirty="0">
                          <a:effectLst/>
                        </a:rPr>
                        <a:t>  78 499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extLst>
                  <a:ext uri="{0D108BD9-81ED-4DB2-BD59-A6C34878D82A}">
                    <a16:rowId xmlns:a16="http://schemas.microsoft.com/office/drawing/2014/main" val="3836647621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2023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>
                          <a:effectLst/>
                        </a:rPr>
                        <a:t>43 291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 dirty="0">
                          <a:effectLst/>
                        </a:rPr>
                        <a:t>  88 879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extLst>
                  <a:ext uri="{0D108BD9-81ED-4DB2-BD59-A6C34878D82A}">
                    <a16:rowId xmlns:a16="http://schemas.microsoft.com/office/drawing/2014/main" val="3640863487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2024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>
                          <a:effectLst/>
                        </a:rPr>
                        <a:t>47 650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 dirty="0">
                          <a:effectLst/>
                        </a:rPr>
                        <a:t>  97 335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extLst>
                  <a:ext uri="{0D108BD9-81ED-4DB2-BD59-A6C34878D82A}">
                    <a16:rowId xmlns:a16="http://schemas.microsoft.com/office/drawing/2014/main" val="3279631442"/>
                  </a:ext>
                </a:extLst>
              </a:tr>
              <a:tr h="2424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1800" kern="100">
                          <a:effectLst/>
                        </a:rPr>
                        <a:t>2025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>
                          <a:effectLst/>
                        </a:rPr>
                        <a:t>50 888</a:t>
                      </a:r>
                      <a:endParaRPr lang="cs-CZ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 kern="100" dirty="0">
                          <a:effectLst/>
                        </a:rPr>
                        <a:t>105 003</a:t>
                      </a:r>
                      <a:endParaRPr lang="cs-CZ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68" marR="79268" marT="0" marB="0"/>
                </a:tc>
                <a:extLst>
                  <a:ext uri="{0D108BD9-81ED-4DB2-BD59-A6C34878D82A}">
                    <a16:rowId xmlns:a16="http://schemas.microsoft.com/office/drawing/2014/main" val="1155183064"/>
                  </a:ext>
                </a:extLst>
              </a:tr>
            </a:tbl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32164A8B-EB89-AE5C-ACA8-00DA5896D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123" y="2055813"/>
            <a:ext cx="5748793" cy="565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1214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1065</Words>
  <Application>Microsoft Office PowerPoint</Application>
  <PresentationFormat>Širokoúhlá obrazovka</PresentationFormat>
  <Paragraphs>320</Paragraphs>
  <Slides>16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4" baseType="lpstr">
      <vt:lpstr>Aptos Display</vt:lpstr>
      <vt:lpstr>Almanach</vt:lpstr>
      <vt:lpstr>Arial</vt:lpstr>
      <vt:lpstr>Aptos</vt:lpstr>
      <vt:lpstr>Raleway</vt:lpstr>
      <vt:lpstr>Raleway Black</vt:lpstr>
      <vt:lpstr>Calibri</vt:lpstr>
      <vt:lpstr>Motiv Office</vt:lpstr>
      <vt:lpstr>Prezentace aplikace PowerPoint</vt:lpstr>
      <vt:lpstr>12 měsíců ve Zlínském a Trenčínském kraji</vt:lpstr>
      <vt:lpstr>Výhody, cíle a přínosy</vt:lpstr>
      <vt:lpstr>Zaměření na moderní formy propagace  a propojení turistické nabídky</vt:lpstr>
      <vt:lpstr>Cestovatelský vlog</vt:lpstr>
      <vt:lpstr>Online marketingová kampaň</vt:lpstr>
      <vt:lpstr>Kiosky</vt:lpstr>
      <vt:lpstr>Počet Slovenských návštěvníků a počet přenocování v krajích ČR v roce 2025</vt:lpstr>
      <vt:lpstr>Vývoj počtu slovenských návštěvníků a počtu přenocování  ve Zlínském kraji</vt:lpstr>
      <vt:lpstr>Porovnání návštěvnosti z jednotlivých zahraničních trhů  ve Zlínském kraji</vt:lpstr>
      <vt:lpstr>Nárůst Slovenských turistů od roku 2010 </vt:lpstr>
      <vt:lpstr>Prezentace aplikace PowerPoint</vt:lpstr>
      <vt:lpstr>Vývoj počtu návštevnosti a počtu přenocování českých turistov v Trenčianskom kraji </vt:lpstr>
      <vt:lpstr>Porovnanie návštevnosti Trenčianskeho kraja z pohľadu krajín</vt:lpstr>
      <vt:lpstr>Vznik KOCR a rozvoj medzinárodnej spolupráce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Petr Michalec</dc:creator>
  <cp:lastModifiedBy>Petr Michalec</cp:lastModifiedBy>
  <cp:revision>33</cp:revision>
  <cp:lastPrinted>2026-04-20T07:40:16Z</cp:lastPrinted>
  <dcterms:created xsi:type="dcterms:W3CDTF">2026-04-09T09:08:32Z</dcterms:created>
  <dcterms:modified xsi:type="dcterms:W3CDTF">2026-04-21T09:09:40Z</dcterms:modified>
</cp:coreProperties>
</file>