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7" r:id="rId2"/>
    <p:sldId id="257" r:id="rId3"/>
    <p:sldId id="258" r:id="rId4"/>
    <p:sldId id="259" r:id="rId5"/>
    <p:sldId id="260" r:id="rId6"/>
    <p:sldId id="2569" r:id="rId7"/>
    <p:sldId id="261" r:id="rId8"/>
    <p:sldId id="2568" r:id="rId9"/>
    <p:sldId id="2570" r:id="rId10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4730" userDrawn="1">
          <p15:clr>
            <a:srgbClr val="A4A3A4"/>
          </p15:clr>
        </p15:guide>
        <p15:guide id="3" pos="5932" userDrawn="1">
          <p15:clr>
            <a:srgbClr val="A4A3A4"/>
          </p15:clr>
        </p15:guide>
        <p15:guide id="4" pos="4345" userDrawn="1">
          <p15:clr>
            <a:srgbClr val="A4A3A4"/>
          </p15:clr>
        </p15:guide>
        <p15:guide id="5" pos="30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D58DF4-9AC2-15BD-99F5-C5B808E38ACD}" name="Jakub Kos" initials="JK" userId="6c18fe29e27fd18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95"/>
    <a:srgbClr val="BDF7D6"/>
    <a:srgbClr val="FFD929"/>
    <a:srgbClr val="DFFFDE"/>
    <a:srgbClr val="BCF8D6"/>
    <a:srgbClr val="D3ECF1"/>
    <a:srgbClr val="0F8040"/>
    <a:srgbClr val="004D00"/>
    <a:srgbClr val="B41A34"/>
    <a:srgbClr val="F7C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40" autoAdjust="0"/>
    <p:restoredTop sz="96271" autoAdjust="0"/>
  </p:normalViewPr>
  <p:slideViewPr>
    <p:cSldViewPr snapToGrid="0">
      <p:cViewPr varScale="1">
        <p:scale>
          <a:sx n="102" d="100"/>
          <a:sy n="102" d="100"/>
        </p:scale>
        <p:origin x="1068" y="108"/>
      </p:cViewPr>
      <p:guideLst>
        <p:guide orient="horz" pos="3067"/>
        <p:guide pos="4730"/>
        <p:guide pos="5932"/>
        <p:guide pos="4345"/>
        <p:guide pos="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59259259259259E-2"/>
          <c:y val="5.8796296296296296E-3"/>
          <c:w val="0.98236111111111113"/>
          <c:h val="0.98236111111111113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F80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A1-41BA-9CA5-7149F09B2E3D}"/>
              </c:ext>
            </c:extLst>
          </c:dPt>
          <c:dPt>
            <c:idx val="1"/>
            <c:bubble3D val="0"/>
            <c:spPr>
              <a:solidFill>
                <a:srgbClr val="F5BA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A1-41BA-9CA5-7149F09B2E3D}"/>
              </c:ext>
            </c:extLst>
          </c:dPt>
          <c:dPt>
            <c:idx val="2"/>
            <c:bubble3D val="0"/>
            <c:spPr>
              <a:solidFill>
                <a:srgbClr val="B41A3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A1-41BA-9CA5-7149F09B2E3D}"/>
              </c:ext>
            </c:extLst>
          </c:dPt>
          <c:dPt>
            <c:idx val="3"/>
            <c:bubble3D val="0"/>
            <c:spPr>
              <a:solidFill>
                <a:srgbClr val="01AE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A1-41BA-9CA5-7149F09B2E3D}"/>
              </c:ext>
            </c:extLst>
          </c:dPt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A1-41BA-9CA5-7149F09B2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Vývoj počtu přenocování v HUZ ve Zlínském kraji (2016–2025)</a:t>
            </a:r>
            <a:r>
              <a:rPr lang="cs-CZ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Domácí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List1!$B$2:$B$11</c:f>
              <c:numCache>
                <c:formatCode>#,##0</c:formatCode>
                <c:ptCount val="10"/>
                <c:pt idx="0">
                  <c:v>1808259</c:v>
                </c:pt>
                <c:pt idx="1">
                  <c:v>1831841</c:v>
                </c:pt>
                <c:pt idx="2">
                  <c:v>1940689</c:v>
                </c:pt>
                <c:pt idx="3">
                  <c:v>1990010</c:v>
                </c:pt>
                <c:pt idx="4">
                  <c:v>1502959</c:v>
                </c:pt>
                <c:pt idx="5">
                  <c:v>1634847</c:v>
                </c:pt>
                <c:pt idx="6">
                  <c:v>2052377</c:v>
                </c:pt>
                <c:pt idx="7">
                  <c:v>2021390</c:v>
                </c:pt>
                <c:pt idx="8">
                  <c:v>1982819</c:v>
                </c:pt>
                <c:pt idx="9">
                  <c:v>2041378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F547-A1BE-6B20160DBEF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Zahraniční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List1!$A$2:$A$11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List1!$C$2:$C$11</c:f>
              <c:numCache>
                <c:formatCode>#,##0</c:formatCode>
                <c:ptCount val="10"/>
                <c:pt idx="0">
                  <c:v>248333</c:v>
                </c:pt>
                <c:pt idx="1">
                  <c:v>272633</c:v>
                </c:pt>
                <c:pt idx="2">
                  <c:v>286351</c:v>
                </c:pt>
                <c:pt idx="3">
                  <c:v>282153</c:v>
                </c:pt>
                <c:pt idx="4">
                  <c:v>105920</c:v>
                </c:pt>
                <c:pt idx="5">
                  <c:v>100170</c:v>
                </c:pt>
                <c:pt idx="6">
                  <c:v>210961</c:v>
                </c:pt>
                <c:pt idx="7">
                  <c:v>244467</c:v>
                </c:pt>
                <c:pt idx="8">
                  <c:v>243401</c:v>
                </c:pt>
                <c:pt idx="9">
                  <c:v>257615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1-F547-A1BE-6B20160DB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0720751"/>
        <c:axId val="1360095903"/>
      </c:barChart>
      <c:lineChart>
        <c:grouping val="stack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List1!$A$2:$A$11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List1!$D$2:$D$11</c:f>
              <c:numCache>
                <c:formatCode>#,##0</c:formatCode>
                <c:ptCount val="10"/>
                <c:pt idx="0">
                  <c:v>2056592</c:v>
                </c:pt>
                <c:pt idx="1">
                  <c:v>2104474</c:v>
                </c:pt>
                <c:pt idx="2">
                  <c:v>2227040</c:v>
                </c:pt>
                <c:pt idx="3">
                  <c:v>2272163</c:v>
                </c:pt>
                <c:pt idx="4">
                  <c:v>1608879</c:v>
                </c:pt>
                <c:pt idx="5">
                  <c:v>1735017</c:v>
                </c:pt>
                <c:pt idx="6">
                  <c:v>2263338</c:v>
                </c:pt>
                <c:pt idx="7">
                  <c:v>2265857</c:v>
                </c:pt>
                <c:pt idx="8">
                  <c:v>2226220</c:v>
                </c:pt>
                <c:pt idx="9">
                  <c:v>2298993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51-F547-A1BE-6B20160DB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720751"/>
        <c:axId val="1360095903"/>
      </c:lineChart>
      <c:catAx>
        <c:axId val="136072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0095903"/>
        <c:crosses val="autoZero"/>
        <c:auto val="1"/>
        <c:lblAlgn val="ctr"/>
        <c:lblOffset val="100"/>
        <c:noMultiLvlLbl val="0"/>
      </c:catAx>
      <c:valAx>
        <c:axId val="136009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072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22</c:v>
                </c:pt>
                <c:pt idx="1">
                  <c:v>30</c:v>
                </c:pt>
                <c:pt idx="2">
                  <c:v>36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7-BF41-B53B-3E081A5BF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08512"/>
        <c:axId val="1576873423"/>
      </c:barChart>
      <c:catAx>
        <c:axId val="1753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1576873423"/>
        <c:crosses val="autoZero"/>
        <c:auto val="1"/>
        <c:lblAlgn val="ctr"/>
        <c:lblOffset val="100"/>
        <c:noMultiLvlLbl val="0"/>
      </c:catAx>
      <c:valAx>
        <c:axId val="157687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1753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89F61-9CC1-E64E-88DC-080BDAE08980}" type="datetimeFigureOut">
              <a:rPr lang="cs-CZ" smtClean="0"/>
              <a:t>21.04.2026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24020-5EC5-764F-91F7-5CD5992569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32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E130A-42CB-54B8-2E83-57F25A6FA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903F1-7C02-96F4-AD35-DBC5D8825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73203-1CC8-011F-BB9F-8C55F4B03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745C3-2A95-DFFC-FEBD-620BFB7B0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6CE1-2824-4D9E-CB5E-FBB98FEA9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51A47-9AF5-A17E-A200-4B506AF91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0DD32-378B-9C1E-1B56-3EB923BC6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0470B-D028-0F8B-BB37-8B5D762B7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E0447-612B-47A0-9C35-FF5AD624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BD2476-09DA-1859-BA1F-43B7EB6862BC}"/>
              </a:ext>
            </a:extLst>
          </p:cNvPr>
          <p:cNvSpPr txBox="1"/>
          <p:nvPr userDrawn="1"/>
        </p:nvSpPr>
        <p:spPr>
          <a:xfrm>
            <a:off x="7066904" y="6642344"/>
            <a:ext cx="286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Zdroj: facebookový profil Východní Morava</a:t>
            </a:r>
          </a:p>
        </p:txBody>
      </p:sp>
    </p:spTree>
    <p:extLst>
      <p:ext uri="{BB962C8B-B14F-4D97-AF65-F5344CB8AC3E}">
        <p14:creationId xmlns:p14="http://schemas.microsoft.com/office/powerpoint/2010/main" val="124432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rgbClr val="FFD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880C92E-642C-2A7F-72FC-FD7571C6145A}"/>
              </a:ext>
            </a:extLst>
          </p:cNvPr>
          <p:cNvSpPr/>
          <p:nvPr userDrawn="1"/>
        </p:nvSpPr>
        <p:spPr>
          <a:xfrm>
            <a:off x="4090737" y="6352674"/>
            <a:ext cx="567890" cy="288758"/>
          </a:xfrm>
          <a:prstGeom prst="rect">
            <a:avLst/>
          </a:prstGeom>
          <a:solidFill>
            <a:srgbClr val="FFD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1BCFB2-85AE-6D92-387C-343028E9E2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7080" y="-39757"/>
            <a:ext cx="5598920" cy="6897757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DCA2E08-DB15-4350-842C-03F587E2D28E}"/>
              </a:ext>
            </a:extLst>
          </p:cNvPr>
          <p:cNvSpPr txBox="1">
            <a:spLocks/>
          </p:cNvSpPr>
          <p:nvPr userDrawn="1"/>
        </p:nvSpPr>
        <p:spPr>
          <a:xfrm>
            <a:off x="750660" y="2679950"/>
            <a:ext cx="8404680" cy="18465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0025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0025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0025"/>
              </a:buClr>
              <a:buFont typeface="Wingdings" panose="05000000000000000000" pitchFamily="2" charset="2"/>
              <a:buChar char="§"/>
              <a:defRPr sz="1000" kern="120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2000" b="1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Děkuji Vám za Vaši pozornost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2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100" b="1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ONDŘEJ ŠPAČEK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Rozvoj regionů, turismus, kultura a sport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+420 </a:t>
            </a:r>
            <a:r>
              <a:rPr lang="cs-CZ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602</a:t>
            </a:r>
            <a:r>
              <a:rPr lang="en-US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cs-CZ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265 851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900" b="0" noProof="1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o.spacek</a:t>
            </a:r>
            <a:r>
              <a:rPr lang="en-US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@kreia.cz</a:t>
            </a:r>
            <a:endParaRPr lang="cs-CZ" sz="9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900" b="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www.kreia.cz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sz="9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9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9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9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sz="9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sz="1100" b="0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000" b="0" i="1" noProof="1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cs-CZ" sz="1000" b="0" i="1" noProof="1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000" b="0" i="1" noProof="1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Zdroj foto: facebookový profil Východní Morava</a:t>
            </a:r>
            <a:endParaRPr lang="cs-CZ" sz="1400" b="0" i="1" noProof="1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95" y="1050738"/>
            <a:ext cx="1993900" cy="57848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C2CF00-64C8-B285-2601-D3E9BA61286D}"/>
              </a:ext>
            </a:extLst>
          </p:cNvPr>
          <p:cNvSpPr txBox="1">
            <a:spLocks/>
          </p:cNvSpPr>
          <p:nvPr userDrawn="1"/>
        </p:nvSpPr>
        <p:spPr>
          <a:xfrm>
            <a:off x="750660" y="1670743"/>
            <a:ext cx="2943516" cy="578485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0025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0025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20025"/>
              </a:buClr>
              <a:buFont typeface="Wingdings" panose="05000000000000000000" pitchFamily="2" charset="2"/>
              <a:buChar char="§"/>
              <a:defRPr sz="1000" kern="120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cs-CZ" sz="1200" b="1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Krajský úřad Zlínského kraje 2026</a:t>
            </a:r>
          </a:p>
        </p:txBody>
      </p:sp>
    </p:spTree>
    <p:extLst>
      <p:ext uri="{BB962C8B-B14F-4D97-AF65-F5344CB8AC3E}">
        <p14:creationId xmlns:p14="http://schemas.microsoft.com/office/powerpoint/2010/main" val="31990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60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0524CF-5598-4498-968F-190653225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91414" y="6522618"/>
            <a:ext cx="222885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6DB88F8A-754A-49C8-997A-1CEB3C4D228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1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bg>
      <p:bgPr>
        <a:solidFill>
          <a:srgbClr val="FFD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9281C746-4324-7183-EB95-61C502924F90}"/>
              </a:ext>
            </a:extLst>
          </p:cNvPr>
          <p:cNvSpPr/>
          <p:nvPr userDrawn="1"/>
        </p:nvSpPr>
        <p:spPr>
          <a:xfrm>
            <a:off x="4373217" y="6400800"/>
            <a:ext cx="715618" cy="357809"/>
          </a:xfrm>
          <a:prstGeom prst="rect">
            <a:avLst/>
          </a:prstGeom>
          <a:solidFill>
            <a:srgbClr val="FFD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0600CDC-9CCE-8CAC-6C8B-89C21D6B6FEE}"/>
              </a:ext>
            </a:extLst>
          </p:cNvPr>
          <p:cNvSpPr txBox="1"/>
          <p:nvPr userDrawn="1"/>
        </p:nvSpPr>
        <p:spPr>
          <a:xfrm>
            <a:off x="8255000" y="6573520"/>
            <a:ext cx="165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zdroj: vychodni-morava.cz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E1C1B46-A8B0-FF3B-9C88-2280D4924803}"/>
              </a:ext>
            </a:extLst>
          </p:cNvPr>
          <p:cNvGrpSpPr/>
          <p:nvPr userDrawn="1"/>
        </p:nvGrpSpPr>
        <p:grpSpPr>
          <a:xfrm>
            <a:off x="432000" y="6311922"/>
            <a:ext cx="1336285" cy="360000"/>
            <a:chOff x="432000" y="6311922"/>
            <a:chExt cx="1336285" cy="3600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7131A3DB-682C-180A-C28D-8977AA5ABB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" y="6311922"/>
              <a:ext cx="712051" cy="360000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2D5730A-F55C-73D4-BA0D-457CBA1E8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849" y="6356702"/>
              <a:ext cx="498436" cy="252000"/>
            </a:xfrm>
            <a:prstGeom prst="rect">
              <a:avLst/>
            </a:prstGeom>
          </p:spPr>
        </p:pic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21D26418-493B-9D9B-32C0-E49F61D85364}"/>
                </a:ext>
              </a:extLst>
            </p:cNvPr>
            <p:cNvCxnSpPr/>
            <p:nvPr userDrawn="1"/>
          </p:nvCxnSpPr>
          <p:spPr>
            <a:xfrm>
              <a:off x="1204555" y="6318000"/>
              <a:ext cx="0" cy="288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45CBA4-D63C-2284-8C96-3AC4528CC3FE}"/>
              </a:ext>
            </a:extLst>
          </p:cNvPr>
          <p:cNvSpPr txBox="1"/>
          <p:nvPr userDrawn="1"/>
        </p:nvSpPr>
        <p:spPr>
          <a:xfrm>
            <a:off x="432000" y="4887227"/>
            <a:ext cx="495646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100" b="1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ZLÍNSKÝ KRAJ | třída Tomáše Bati 21, 761 90 Zlín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100" b="1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Odbor strategického rozvoje kraje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s-CZ" sz="1100" b="1" kern="1200" dirty="0">
              <a:solidFill>
                <a:schemeClr val="tx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100" b="1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Dodavatel</a:t>
            </a:r>
            <a:r>
              <a:rPr lang="cs-CZ" sz="11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1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KROKEM s.r.o.</a:t>
            </a:r>
            <a:r>
              <a:rPr lang="cs-CZ" sz="1100" b="1" kern="1200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| V Chaloupkách 379/17, 198 00 Praha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2C2692-2B07-BDD5-4036-933DF0119EC3}"/>
              </a:ext>
            </a:extLst>
          </p:cNvPr>
          <p:cNvSpPr txBox="1"/>
          <p:nvPr userDrawn="1"/>
        </p:nvSpPr>
        <p:spPr>
          <a:xfrm>
            <a:off x="7066904" y="6642344"/>
            <a:ext cx="286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Zdroj: facebookový profil Východní Morava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F02B20E-75FA-09A7-59BE-6E710D4D5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7080" y="-39757"/>
            <a:ext cx="5598920" cy="6897757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3455F8-055F-FC48-02EB-F41608014A7B}"/>
              </a:ext>
            </a:extLst>
          </p:cNvPr>
          <p:cNvSpPr txBox="1"/>
          <p:nvPr userDrawn="1"/>
        </p:nvSpPr>
        <p:spPr>
          <a:xfrm>
            <a:off x="7024754" y="6615758"/>
            <a:ext cx="286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zdroj foto: vychodni-morava.cz</a:t>
            </a:r>
          </a:p>
        </p:txBody>
      </p:sp>
    </p:spTree>
    <p:extLst>
      <p:ext uri="{BB962C8B-B14F-4D97-AF65-F5344CB8AC3E}">
        <p14:creationId xmlns:p14="http://schemas.microsoft.com/office/powerpoint/2010/main" val="144532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8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DAA109-E965-CDAE-D281-5DAE4C332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A027B2B-1911-E827-90D8-D449B1ACFF05}"/>
              </a:ext>
            </a:extLst>
          </p:cNvPr>
          <p:cNvSpPr/>
          <p:nvPr userDrawn="1"/>
        </p:nvSpPr>
        <p:spPr>
          <a:xfrm>
            <a:off x="-707" y="4668982"/>
            <a:ext cx="9906000" cy="15794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E01914-4D0B-6AFF-E8BD-4C2CAB3202D7}"/>
              </a:ext>
            </a:extLst>
          </p:cNvPr>
          <p:cNvSpPr txBox="1"/>
          <p:nvPr userDrawn="1"/>
        </p:nvSpPr>
        <p:spPr>
          <a:xfrm>
            <a:off x="7066904" y="6642344"/>
            <a:ext cx="286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9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zdroj foto: vychodni-morava.cz</a:t>
            </a:r>
          </a:p>
        </p:txBody>
      </p:sp>
    </p:spTree>
    <p:extLst>
      <p:ext uri="{BB962C8B-B14F-4D97-AF65-F5344CB8AC3E}">
        <p14:creationId xmlns:p14="http://schemas.microsoft.com/office/powerpoint/2010/main" val="423691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F1531B2-4770-40A1-96DF-5D02108D326F}"/>
              </a:ext>
            </a:extLst>
          </p:cNvPr>
          <p:cNvSpPr/>
          <p:nvPr userDrawn="1"/>
        </p:nvSpPr>
        <p:spPr>
          <a:xfrm>
            <a:off x="0" y="6148137"/>
            <a:ext cx="9906000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>
              <a:spcAft>
                <a:spcPts val="600"/>
              </a:spcAft>
            </a:pPr>
            <a:endParaRPr lang="cs-CZ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735357-D677-4679-921E-C2A398A56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211" y="6060301"/>
            <a:ext cx="498436" cy="25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C808D5-656F-46C0-A196-EADFFC4F9A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656" y="6042301"/>
            <a:ext cx="712051" cy="360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CCC397C-0B8B-4AC1-A72C-E17EEDCBDDF0}"/>
              </a:ext>
            </a:extLst>
          </p:cNvPr>
          <p:cNvSpPr/>
          <p:nvPr userDrawn="1"/>
        </p:nvSpPr>
        <p:spPr>
          <a:xfrm>
            <a:off x="360000" y="0"/>
            <a:ext cx="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1D42BE0-B3A0-4D3F-8C59-167B6D781B09}"/>
              </a:ext>
            </a:extLst>
          </p:cNvPr>
          <p:cNvSpPr/>
          <p:nvPr userDrawn="1"/>
        </p:nvSpPr>
        <p:spPr>
          <a:xfrm>
            <a:off x="216000" y="0"/>
            <a:ext cx="7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9">
            <a:extLst>
              <a:ext uri="{FF2B5EF4-FFF2-40B4-BE49-F238E27FC236}">
                <a16:creationId xmlns:a16="http://schemas.microsoft.com/office/drawing/2014/main" id="{FCCC397C-0B8B-4AC1-A72C-E17EEDCBDDF0}"/>
              </a:ext>
            </a:extLst>
          </p:cNvPr>
          <p:cNvSpPr/>
          <p:nvPr userDrawn="1"/>
        </p:nvSpPr>
        <p:spPr>
          <a:xfrm>
            <a:off x="512400" y="0"/>
            <a:ext cx="7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9">
            <a:extLst>
              <a:ext uri="{FF2B5EF4-FFF2-40B4-BE49-F238E27FC236}">
                <a16:creationId xmlns:a16="http://schemas.microsoft.com/office/drawing/2014/main" id="{FCCC397C-0B8B-4AC1-A72C-E17EEDCBDDF0}"/>
              </a:ext>
            </a:extLst>
          </p:cNvPr>
          <p:cNvSpPr/>
          <p:nvPr userDrawn="1"/>
        </p:nvSpPr>
        <p:spPr>
          <a:xfrm>
            <a:off x="664800" y="0"/>
            <a:ext cx="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2A79C4CB-E5FA-4080-9D27-CEC61836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03" y="1878218"/>
            <a:ext cx="8326982" cy="576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0B10D17-D6E5-4D4E-B2FC-67FCE624A967}"/>
              </a:ext>
            </a:extLst>
          </p:cNvPr>
          <p:cNvCxnSpPr/>
          <p:nvPr userDrawn="1"/>
        </p:nvCxnSpPr>
        <p:spPr>
          <a:xfrm>
            <a:off x="8856000" y="6048000"/>
            <a:ext cx="0" cy="28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6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F1531B2-4770-40A1-96DF-5D02108D326F}"/>
              </a:ext>
            </a:extLst>
          </p:cNvPr>
          <p:cNvSpPr/>
          <p:nvPr userDrawn="1"/>
        </p:nvSpPr>
        <p:spPr>
          <a:xfrm>
            <a:off x="0" y="6148137"/>
            <a:ext cx="9906000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>
              <a:spcAft>
                <a:spcPts val="600"/>
              </a:spcAft>
            </a:pPr>
            <a:endParaRPr lang="cs-CZ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13BAC2-1C66-4673-81D7-D0E61CE3F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294" y="6060301"/>
            <a:ext cx="498436" cy="25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A3A075-C4B4-49E3-8FC0-3644325558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445" y="6042301"/>
            <a:ext cx="712051" cy="360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CCC397C-0B8B-4AC1-A72C-E17EEDCBDDF0}"/>
              </a:ext>
            </a:extLst>
          </p:cNvPr>
          <p:cNvSpPr/>
          <p:nvPr userDrawn="1"/>
        </p:nvSpPr>
        <p:spPr>
          <a:xfrm>
            <a:off x="360000" y="0"/>
            <a:ext cx="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1D42BE0-B3A0-4D3F-8C59-167B6D781B09}"/>
              </a:ext>
            </a:extLst>
          </p:cNvPr>
          <p:cNvSpPr/>
          <p:nvPr userDrawn="1"/>
        </p:nvSpPr>
        <p:spPr>
          <a:xfrm>
            <a:off x="216000" y="0"/>
            <a:ext cx="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9">
            <a:extLst>
              <a:ext uri="{FF2B5EF4-FFF2-40B4-BE49-F238E27FC236}">
                <a16:creationId xmlns:a16="http://schemas.microsoft.com/office/drawing/2014/main" id="{FCCC397C-0B8B-4AC1-A72C-E17EEDCBDDF0}"/>
              </a:ext>
            </a:extLst>
          </p:cNvPr>
          <p:cNvSpPr/>
          <p:nvPr userDrawn="1"/>
        </p:nvSpPr>
        <p:spPr>
          <a:xfrm>
            <a:off x="512400" y="0"/>
            <a:ext cx="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9">
            <a:extLst>
              <a:ext uri="{FF2B5EF4-FFF2-40B4-BE49-F238E27FC236}">
                <a16:creationId xmlns:a16="http://schemas.microsoft.com/office/drawing/2014/main" id="{FCCC397C-0B8B-4AC1-A72C-E17EEDCBDDF0}"/>
              </a:ext>
            </a:extLst>
          </p:cNvPr>
          <p:cNvSpPr/>
          <p:nvPr userDrawn="1"/>
        </p:nvSpPr>
        <p:spPr>
          <a:xfrm>
            <a:off x="664800" y="0"/>
            <a:ext cx="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6B63C6E7-E865-408A-8D9A-D5D2CDB6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03" y="1878218"/>
            <a:ext cx="8326982" cy="576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C832514-6893-4209-ACD0-634FD08EA7C1}"/>
              </a:ext>
            </a:extLst>
          </p:cNvPr>
          <p:cNvCxnSpPr/>
          <p:nvPr userDrawn="1"/>
        </p:nvCxnSpPr>
        <p:spPr>
          <a:xfrm>
            <a:off x="8856000" y="6048000"/>
            <a:ext cx="0" cy="28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2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940CF0FC-2085-4827-60E5-E26B32259325}"/>
              </a:ext>
            </a:extLst>
          </p:cNvPr>
          <p:cNvSpPr/>
          <p:nvPr userDrawn="1"/>
        </p:nvSpPr>
        <p:spPr>
          <a:xfrm>
            <a:off x="0" y="0"/>
            <a:ext cx="9906000" cy="689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735357-D677-4679-921E-C2A398A56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211" y="6060301"/>
            <a:ext cx="498436" cy="25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C808D5-656F-46C0-A196-EADFFC4F9A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656" y="6042301"/>
            <a:ext cx="712051" cy="360000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0B10D17-D6E5-4D4E-B2FC-67FCE624A967}"/>
              </a:ext>
            </a:extLst>
          </p:cNvPr>
          <p:cNvCxnSpPr/>
          <p:nvPr userDrawn="1"/>
        </p:nvCxnSpPr>
        <p:spPr>
          <a:xfrm>
            <a:off x="8856000" y="6048000"/>
            <a:ext cx="0" cy="28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D36B825-1E80-D2F9-1250-3E3E4DE5D68A}"/>
              </a:ext>
            </a:extLst>
          </p:cNvPr>
          <p:cNvGrpSpPr/>
          <p:nvPr userDrawn="1"/>
        </p:nvGrpSpPr>
        <p:grpSpPr>
          <a:xfrm>
            <a:off x="1350763" y="2546070"/>
            <a:ext cx="7654091" cy="3002366"/>
            <a:chOff x="1676400" y="2722572"/>
            <a:chExt cx="6553200" cy="2363777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FD3C4F38-9B8A-41CA-B8AB-F09786E6E4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31709"/>
            <a:stretch/>
          </p:blipFill>
          <p:spPr>
            <a:xfrm>
              <a:off x="1676400" y="2822708"/>
              <a:ext cx="6553200" cy="2263641"/>
            </a:xfrm>
            <a:prstGeom prst="rect">
              <a:avLst/>
            </a:prstGeom>
          </p:spPr>
        </p:pic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B3840CEB-FBE8-C688-95A7-0465313C40E1}"/>
                </a:ext>
              </a:extLst>
            </p:cNvPr>
            <p:cNvSpPr/>
            <p:nvPr userDrawn="1"/>
          </p:nvSpPr>
          <p:spPr>
            <a:xfrm>
              <a:off x="2822713" y="2722572"/>
              <a:ext cx="4114800" cy="209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B06399C7-7039-0793-0399-0B335D40B603}"/>
                </a:ext>
              </a:extLst>
            </p:cNvPr>
            <p:cNvSpPr/>
            <p:nvPr userDrawn="1"/>
          </p:nvSpPr>
          <p:spPr>
            <a:xfrm>
              <a:off x="2955235" y="3019879"/>
              <a:ext cx="1716157" cy="488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Zástupný nadpis 1">
            <a:extLst>
              <a:ext uri="{FF2B5EF4-FFF2-40B4-BE49-F238E27FC236}">
                <a16:creationId xmlns:a16="http://schemas.microsoft.com/office/drawing/2014/main" id="{FDE12AD3-12D3-EC0C-740A-C4D7C461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07" y="2146572"/>
            <a:ext cx="6644924" cy="576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ctr">
              <a:lnSpc>
                <a:spcPct val="12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235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F1531B2-4770-40A1-96DF-5D02108D326F}"/>
              </a:ext>
            </a:extLst>
          </p:cNvPr>
          <p:cNvSpPr/>
          <p:nvPr userDrawn="1"/>
        </p:nvSpPr>
        <p:spPr>
          <a:xfrm>
            <a:off x="0" y="6148137"/>
            <a:ext cx="9906000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>
              <a:spcAft>
                <a:spcPts val="600"/>
              </a:spcAft>
            </a:pPr>
            <a:endParaRPr lang="cs-CZ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888EE3-9AE8-0D76-437B-C47920846BC3}"/>
              </a:ext>
            </a:extLst>
          </p:cNvPr>
          <p:cNvSpPr/>
          <p:nvPr userDrawn="1"/>
        </p:nvSpPr>
        <p:spPr>
          <a:xfrm>
            <a:off x="0" y="0"/>
            <a:ext cx="9906000" cy="689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13BAC2-1C66-4673-81D7-D0E61CE3F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294" y="6060301"/>
            <a:ext cx="498436" cy="25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A3A075-C4B4-49E3-8FC0-3644325558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445" y="6042301"/>
            <a:ext cx="712051" cy="360000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C832514-6893-4209-ACD0-634FD08EA7C1}"/>
              </a:ext>
            </a:extLst>
          </p:cNvPr>
          <p:cNvCxnSpPr/>
          <p:nvPr userDrawn="1"/>
        </p:nvCxnSpPr>
        <p:spPr>
          <a:xfrm>
            <a:off x="8856000" y="6048000"/>
            <a:ext cx="0" cy="28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75C303B-76BB-9A93-F25A-6943169886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5507" y="2759959"/>
            <a:ext cx="6644924" cy="1700784"/>
          </a:xfrm>
          <a:prstGeom prst="rect">
            <a:avLst/>
          </a:prstGeom>
        </p:spPr>
      </p:pic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EBF53BD9-9908-C4B0-2992-E7A6B5DE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07" y="2146572"/>
            <a:ext cx="6644924" cy="576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ctr">
              <a:lnSpc>
                <a:spcPct val="12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4752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F1531B2-4770-40A1-96DF-5D02108D326F}"/>
              </a:ext>
            </a:extLst>
          </p:cNvPr>
          <p:cNvSpPr/>
          <p:nvPr userDrawn="1"/>
        </p:nvSpPr>
        <p:spPr>
          <a:xfrm>
            <a:off x="0" y="6148137"/>
            <a:ext cx="9906000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>
              <a:spcAft>
                <a:spcPts val="600"/>
              </a:spcAft>
            </a:pPr>
            <a:endParaRPr lang="cs-CZ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8DA9867-0481-2A41-99DD-A6C7195DBDEF}"/>
              </a:ext>
            </a:extLst>
          </p:cNvPr>
          <p:cNvSpPr/>
          <p:nvPr userDrawn="1"/>
        </p:nvSpPr>
        <p:spPr>
          <a:xfrm>
            <a:off x="0" y="0"/>
            <a:ext cx="9906000" cy="6896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13BAC2-1C66-4673-81D7-D0E61CE3F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294" y="6060301"/>
            <a:ext cx="498436" cy="25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A3A075-C4B4-49E3-8FC0-3644325558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445" y="6042301"/>
            <a:ext cx="712051" cy="360000"/>
          </a:xfrm>
          <a:prstGeom prst="rect">
            <a:avLst/>
          </a:prstGeom>
        </p:spPr>
      </p:pic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6B63C6E7-E865-408A-8D9A-D5D2CDB6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07" y="2146572"/>
            <a:ext cx="6644924" cy="576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algn="ctr">
              <a:lnSpc>
                <a:spcPct val="120000"/>
              </a:lnSpc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C832514-6893-4209-ACD0-634FD08EA7C1}"/>
              </a:ext>
            </a:extLst>
          </p:cNvPr>
          <p:cNvCxnSpPr/>
          <p:nvPr userDrawn="1"/>
        </p:nvCxnSpPr>
        <p:spPr>
          <a:xfrm>
            <a:off x="8856000" y="6048000"/>
            <a:ext cx="0" cy="288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75C303B-76BB-9A93-F25A-6943169886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5507" y="2759959"/>
            <a:ext cx="6644924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hart" Target="../charts/char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738A06-8A50-4311-A0F8-32C5825F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88000"/>
            <a:ext cx="9072000" cy="576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C1CFD2B-58C1-2AB4-0ADE-E3DBCA228BCF}"/>
              </a:ext>
            </a:extLst>
          </p:cNvPr>
          <p:cNvGrpSpPr/>
          <p:nvPr userDrawn="1"/>
        </p:nvGrpSpPr>
        <p:grpSpPr>
          <a:xfrm>
            <a:off x="432000" y="6311922"/>
            <a:ext cx="1336285" cy="360000"/>
            <a:chOff x="432000" y="6311922"/>
            <a:chExt cx="1336285" cy="36000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8EE96929-84AB-4885-ACA8-EF9E20C9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" y="6311922"/>
              <a:ext cx="712051" cy="360000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2E93D8AB-584A-45BA-AE9B-6E32FCE68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849" y="6356702"/>
              <a:ext cx="498436" cy="252000"/>
            </a:xfrm>
            <a:prstGeom prst="rect">
              <a:avLst/>
            </a:prstGeom>
          </p:spPr>
        </p:pic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1059E64F-A8F4-40DE-95C2-99FDFC6C964A}"/>
                </a:ext>
              </a:extLst>
            </p:cNvPr>
            <p:cNvCxnSpPr/>
            <p:nvPr userDrawn="1"/>
          </p:nvCxnSpPr>
          <p:spPr>
            <a:xfrm>
              <a:off x="1204555" y="6318000"/>
              <a:ext cx="0" cy="288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8A63DD6-2CF3-7A5B-6E76-F1A6AE699F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78286984"/>
              </p:ext>
            </p:extLst>
          </p:nvPr>
        </p:nvGraphicFramePr>
        <p:xfrm>
          <a:off x="9072000" y="6311922"/>
          <a:ext cx="432000" cy="4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" name="Rectangle 58">
            <a:extLst>
              <a:ext uri="{FF2B5EF4-FFF2-40B4-BE49-F238E27FC236}">
                <a16:creationId xmlns:a16="http://schemas.microsoft.com/office/drawing/2014/main" id="{64768F60-5BA8-D573-FDCB-5A728AE474CA}"/>
              </a:ext>
            </a:extLst>
          </p:cNvPr>
          <p:cNvSpPr/>
          <p:nvPr userDrawn="1"/>
        </p:nvSpPr>
        <p:spPr bwMode="gray">
          <a:xfrm>
            <a:off x="9018000" y="6337926"/>
            <a:ext cx="540000" cy="360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FC8E3-FE67-4452-9F4E-9A47A20D0542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652" r:id="rId3"/>
    <p:sldLayoutId id="2147483796" r:id="rId4"/>
    <p:sldLayoutId id="2147483793" r:id="rId5"/>
    <p:sldLayoutId id="2147483794" r:id="rId6"/>
    <p:sldLayoutId id="2147483653" r:id="rId7"/>
    <p:sldLayoutId id="2147483663" r:id="rId8"/>
    <p:sldLayoutId id="2147483741" r:id="rId9"/>
    <p:sldLayoutId id="2147483799" r:id="rId10"/>
    <p:sldLayoutId id="2147483797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None/>
        <a:defRPr sz="2400" b="1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ck4survey.cz/s4/70546/686602d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6D4260-FD59-E28E-7392-5738EF82A8FB}"/>
              </a:ext>
            </a:extLst>
          </p:cNvPr>
          <p:cNvSpPr/>
          <p:nvPr/>
        </p:nvSpPr>
        <p:spPr>
          <a:xfrm>
            <a:off x="-106329" y="3429001"/>
            <a:ext cx="5105186" cy="1068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 anchorCtr="0"/>
          <a:lstStyle/>
          <a:p>
            <a:pPr algn="ctr"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Přehled klíčových informací z aktualizované koncepce — komplexní rámec pro řízení a rozvoj cestovního ruchu ve Zlínském kraji.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D4EEE50-3953-D986-02CA-DD3D39372234}"/>
              </a:ext>
            </a:extLst>
          </p:cNvPr>
          <p:cNvSpPr/>
          <p:nvPr/>
        </p:nvSpPr>
        <p:spPr>
          <a:xfrm>
            <a:off x="-182316" y="1681290"/>
            <a:ext cx="5105187" cy="910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ctr">
              <a:spcAft>
                <a:spcPts val="600"/>
              </a:spcAft>
            </a:pPr>
            <a:r>
              <a:rPr lang="cs-CZ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Koncepce udržitelného rozvoje cestovního ruchu ve Zlínském kraji 2030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24A1AF-9F2A-CD68-1E48-9A52378747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86" y="762318"/>
            <a:ext cx="2505329" cy="72686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622ADE8-5A34-26C2-B83F-89B36933229D}"/>
              </a:ext>
            </a:extLst>
          </p:cNvPr>
          <p:cNvSpPr/>
          <p:nvPr/>
        </p:nvSpPr>
        <p:spPr>
          <a:xfrm>
            <a:off x="996146" y="2591884"/>
            <a:ext cx="2648607" cy="572488"/>
          </a:xfrm>
          <a:prstGeom prst="rect">
            <a:avLst/>
          </a:prstGeom>
          <a:solidFill>
            <a:schemeClr val="bg1">
              <a:alpha val="537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ctr">
              <a:spcAft>
                <a:spcPts val="600"/>
              </a:spcAft>
            </a:pPr>
            <a:r>
              <a:rPr lang="cs-CZ" sz="2000" b="0" i="1" kern="1200" dirty="0">
                <a:solidFill>
                  <a:schemeClr val="tx1"/>
                </a:solidFill>
                <a:latin typeface="Segoe UI "/>
                <a:cs typeface="Segoe UI Semibold" panose="020B0702040204020203" pitchFamily="34" charset="0"/>
              </a:rPr>
              <a:t>Aktualizace 2026</a:t>
            </a:r>
            <a:endParaRPr lang="cs-CZ" dirty="0">
              <a:solidFill>
                <a:schemeClr val="tx1"/>
              </a:solidFill>
              <a:latin typeface="Segoe UI 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88949" y="953871"/>
            <a:ext cx="6042479" cy="620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Cestovní ruch je významnou součástí ekonomiky kraje:</a:t>
            </a:r>
          </a:p>
          <a:p>
            <a:pPr marL="285750" indent="-28575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vytváří obrat v multiplikaci cca 24 mld. Kč ročně, </a:t>
            </a:r>
          </a:p>
          <a:p>
            <a:pPr marL="285750" indent="-28575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významně podporuje zaměstnanost, </a:t>
            </a:r>
          </a:p>
          <a:p>
            <a:pPr marL="285750" indent="-28575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pozitivně ovlivňuje kvalitu života obyvatel. </a:t>
            </a:r>
          </a:p>
        </p:txBody>
      </p:sp>
      <p:sp>
        <p:nvSpPr>
          <p:cNvPr id="5" name="Text 2"/>
          <p:cNvSpPr/>
          <p:nvPr/>
        </p:nvSpPr>
        <p:spPr>
          <a:xfrm>
            <a:off x="404831" y="3941849"/>
            <a:ext cx="2540831" cy="451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21"/>
              </a:lnSpc>
            </a:pPr>
            <a:r>
              <a:rPr lang="en-US" sz="150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sp>
        <p:nvSpPr>
          <p:cNvPr id="6" name="Text 3"/>
          <p:cNvSpPr/>
          <p:nvPr/>
        </p:nvSpPr>
        <p:spPr>
          <a:xfrm>
            <a:off x="820362" y="4562990"/>
            <a:ext cx="1709769" cy="213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9"/>
              </a:lnSpc>
            </a:pPr>
            <a:r>
              <a:rPr lang="cs-CZ" sz="1400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miliard Kč ročně</a:t>
            </a:r>
          </a:p>
        </p:txBody>
      </p:sp>
      <p:sp>
        <p:nvSpPr>
          <p:cNvPr id="7" name="Text 4"/>
          <p:cNvSpPr/>
          <p:nvPr/>
        </p:nvSpPr>
        <p:spPr>
          <a:xfrm>
            <a:off x="404831" y="4887732"/>
            <a:ext cx="2540831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25"/>
              </a:lnSpc>
              <a:spcBef>
                <a:spcPts val="200"/>
              </a:spcBef>
            </a:pPr>
            <a:r>
              <a:rPr lang="cs-CZ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Iniciovaná spotřeba z návštěvnosti destinace (2024)</a:t>
            </a:r>
          </a:p>
        </p:txBody>
      </p:sp>
      <p:sp>
        <p:nvSpPr>
          <p:cNvPr id="8" name="Text 5"/>
          <p:cNvSpPr/>
          <p:nvPr/>
        </p:nvSpPr>
        <p:spPr>
          <a:xfrm>
            <a:off x="3410711" y="3941849"/>
            <a:ext cx="2540831" cy="451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21"/>
              </a:lnSpc>
            </a:pPr>
            <a:r>
              <a:rPr lang="cs-CZ" sz="150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US" sz="150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826242" y="4562990"/>
            <a:ext cx="1709769" cy="213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9"/>
              </a:lnSpc>
            </a:pPr>
            <a:r>
              <a:rPr lang="cs-CZ" sz="1400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miliard Kč příjmy</a:t>
            </a:r>
          </a:p>
        </p:txBody>
      </p:sp>
      <p:sp>
        <p:nvSpPr>
          <p:cNvPr id="10" name="Text 7"/>
          <p:cNvSpPr/>
          <p:nvPr/>
        </p:nvSpPr>
        <p:spPr>
          <a:xfrm>
            <a:off x="3410711" y="4887732"/>
            <a:ext cx="2540831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25"/>
              </a:lnSpc>
            </a:pPr>
            <a:r>
              <a:rPr lang="cs-CZ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 veřejné rozpočty ČR z návštěvnosti kraje (2024)</a:t>
            </a:r>
          </a:p>
        </p:txBody>
      </p:sp>
      <p:sp>
        <p:nvSpPr>
          <p:cNvPr id="14" name="Text 11"/>
          <p:cNvSpPr/>
          <p:nvPr/>
        </p:nvSpPr>
        <p:spPr>
          <a:xfrm>
            <a:off x="358839" y="5795968"/>
            <a:ext cx="5712557" cy="87273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lIns="0" tIns="0" rIns="0" bIns="0" rtlCol="0" anchor="t"/>
          <a:lstStyle/>
          <a:p>
            <a:pPr algn="ctr"/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Institucionálně je zajištěno Zlínským krajem, </a:t>
            </a:r>
            <a:b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krajskou centrálou cestovního ruchu a 4 oblastními organizacemi destinačního managementu.</a:t>
            </a:r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D31A6FB3-B7FE-24FF-BF0A-10125339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Proč řešíme rozvoj turismu?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F193889-A395-F64D-7449-75B7FBFFEC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9"/>
          <a:stretch>
            <a:fillRect/>
          </a:stretch>
        </p:blipFill>
        <p:spPr>
          <a:xfrm>
            <a:off x="6203442" y="-55310"/>
            <a:ext cx="4369989" cy="6968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/>
          <p:cNvSpPr/>
          <p:nvPr/>
        </p:nvSpPr>
        <p:spPr>
          <a:xfrm>
            <a:off x="5145510" y="3844088"/>
            <a:ext cx="4228188" cy="245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30"/>
              </a:lnSpc>
            </a:pPr>
            <a:endParaRPr lang="en-US" sz="1185" dirty="0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DF00F368-1DB2-C88A-E340-0FF66B412B99}"/>
              </a:ext>
            </a:extLst>
          </p:cNvPr>
          <p:cNvSpPr/>
          <p:nvPr/>
        </p:nvSpPr>
        <p:spPr>
          <a:xfrm>
            <a:off x="488950" y="2027310"/>
            <a:ext cx="2540831" cy="4513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21"/>
              </a:lnSpc>
            </a:pPr>
            <a:r>
              <a:rPr lang="en-US" sz="150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2,2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B64EBDC-CDE8-720D-2CF9-3639E480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Počet přenocování ve Zlínském kraji</a:t>
            </a: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4FAC3897-D8C7-C892-E1DD-89B1DD1CACB2}"/>
              </a:ext>
            </a:extLst>
          </p:cNvPr>
          <p:cNvSpPr/>
          <p:nvPr/>
        </p:nvSpPr>
        <p:spPr>
          <a:xfrm>
            <a:off x="941788" y="2676031"/>
            <a:ext cx="1709769" cy="213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9"/>
              </a:lnSpc>
            </a:pPr>
            <a:r>
              <a:rPr lang="cs-CZ" sz="1400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mil. přenocování</a:t>
            </a: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E80778FC-5C34-26F4-CBF9-BEB913EC9585}"/>
              </a:ext>
            </a:extLst>
          </p:cNvPr>
          <p:cNvSpPr/>
          <p:nvPr/>
        </p:nvSpPr>
        <p:spPr>
          <a:xfrm>
            <a:off x="532302" y="3007625"/>
            <a:ext cx="2540831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Počet přenocování v HUZ v roce 2025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A00B4533-5F99-C39C-FFE4-8D8EC6BF0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194952"/>
              </p:ext>
            </p:extLst>
          </p:nvPr>
        </p:nvGraphicFramePr>
        <p:xfrm>
          <a:off x="3192574" y="806292"/>
          <a:ext cx="6604000" cy="364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11">
            <a:extLst>
              <a:ext uri="{FF2B5EF4-FFF2-40B4-BE49-F238E27FC236}">
                <a16:creationId xmlns:a16="http://schemas.microsoft.com/office/drawing/2014/main" id="{CA78E179-2D56-DB27-B265-E46A86A55BF2}"/>
              </a:ext>
            </a:extLst>
          </p:cNvPr>
          <p:cNvSpPr/>
          <p:nvPr/>
        </p:nvSpPr>
        <p:spPr>
          <a:xfrm>
            <a:off x="488950" y="4089804"/>
            <a:ext cx="3851038" cy="1804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cs-CZ" b="1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Vývoj návštěvnosti</a:t>
            </a:r>
          </a:p>
          <a:p>
            <a:r>
              <a:rPr lang="cs-CZ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Přes pokles v letech 2020–2021 se počet přenocování vrátil na předpandemickou úroveň.</a:t>
            </a:r>
          </a:p>
          <a:p>
            <a:r>
              <a:rPr lang="cs-CZ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Pohybuje se okolo 2,2 mil. přenocování za rok.  </a:t>
            </a:r>
          </a:p>
          <a:p>
            <a:endParaRPr lang="cs-CZ" noProof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E0D265BB-1A46-059D-A2EF-21006C282003}"/>
              </a:ext>
            </a:extLst>
          </p:cNvPr>
          <p:cNvSpPr/>
          <p:nvPr/>
        </p:nvSpPr>
        <p:spPr>
          <a:xfrm>
            <a:off x="5470113" y="5585792"/>
            <a:ext cx="2540831" cy="6217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21"/>
              </a:lnSpc>
            </a:pPr>
            <a:r>
              <a:rPr lang="en-US" sz="150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mil.</a:t>
            </a:r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2CC685CA-2040-4961-D949-6670288DE8CD}"/>
              </a:ext>
            </a:extLst>
          </p:cNvPr>
          <p:cNvSpPr/>
          <p:nvPr/>
        </p:nvSpPr>
        <p:spPr>
          <a:xfrm>
            <a:off x="4435888" y="6068422"/>
            <a:ext cx="4515729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noProof="1">
                <a:latin typeface="Segoe UI" panose="020B0502040204020203" pitchFamily="34" charset="0"/>
                <a:cs typeface="Segoe UI" panose="020B0502040204020203" pitchFamily="34" charset="0"/>
              </a:rPr>
              <a:t>Cílem aktualizované koncepce je dosáhnout 3 mil. přenocování v HUZ do roku 2030.</a:t>
            </a:r>
          </a:p>
        </p:txBody>
      </p:sp>
      <p:sp>
        <p:nvSpPr>
          <p:cNvPr id="21" name="Ohnutá šipka 20">
            <a:extLst>
              <a:ext uri="{FF2B5EF4-FFF2-40B4-BE49-F238E27FC236}">
                <a16:creationId xmlns:a16="http://schemas.microsoft.com/office/drawing/2014/main" id="{C44E14E5-B023-7C57-28AE-24876406E9AB}"/>
              </a:ext>
            </a:extLst>
          </p:cNvPr>
          <p:cNvSpPr/>
          <p:nvPr/>
        </p:nvSpPr>
        <p:spPr>
          <a:xfrm rot="10800000" flipH="1">
            <a:off x="2231905" y="5869093"/>
            <a:ext cx="1921338" cy="549943"/>
          </a:xfrm>
          <a:prstGeom prst="bentArrow">
            <a:avLst>
              <a:gd name="adj1" fmla="val 25000"/>
              <a:gd name="adj2" fmla="val 22228"/>
              <a:gd name="adj3" fmla="val 25000"/>
              <a:gd name="adj4" fmla="val 43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58AEF45-3149-E48C-F3B5-544583E07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6349" y="5823304"/>
            <a:ext cx="714608" cy="4965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D11890-1BB4-FCA9-A060-BF4CC5E61D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1857" y="5058523"/>
            <a:ext cx="485761" cy="59927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F4CC0E2-21DB-1672-E0F0-E6A3836D88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997" y="5116491"/>
            <a:ext cx="615084" cy="554589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232583" y="5187734"/>
            <a:ext cx="1883414" cy="412105"/>
          </a:xfrm>
          <a:prstGeom prst="roundRect">
            <a:avLst>
              <a:gd name="adj" fmla="val 11495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4"/>
          <p:cNvSpPr/>
          <p:nvPr/>
        </p:nvSpPr>
        <p:spPr>
          <a:xfrm>
            <a:off x="4469391" y="5353544"/>
            <a:ext cx="1409799" cy="1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54"/>
              </a:lnSpc>
            </a:pPr>
            <a:r>
              <a:rPr lang="cs-CZ" sz="20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Atraktivita</a:t>
            </a:r>
          </a:p>
        </p:txBody>
      </p:sp>
      <p:sp>
        <p:nvSpPr>
          <p:cNvPr id="9" name="Shape 5"/>
          <p:cNvSpPr/>
          <p:nvPr/>
        </p:nvSpPr>
        <p:spPr>
          <a:xfrm>
            <a:off x="6878776" y="5187734"/>
            <a:ext cx="1883494" cy="412105"/>
          </a:xfrm>
          <a:prstGeom prst="roundRect">
            <a:avLst>
              <a:gd name="adj" fmla="val 11495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Shape 7"/>
          <p:cNvSpPr/>
          <p:nvPr/>
        </p:nvSpPr>
        <p:spPr>
          <a:xfrm>
            <a:off x="4232583" y="5837497"/>
            <a:ext cx="1883414" cy="412105"/>
          </a:xfrm>
          <a:prstGeom prst="roundRect">
            <a:avLst>
              <a:gd name="adj" fmla="val 11495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3" name="Shape 9"/>
          <p:cNvSpPr/>
          <p:nvPr/>
        </p:nvSpPr>
        <p:spPr>
          <a:xfrm>
            <a:off x="6878776" y="5842602"/>
            <a:ext cx="1883494" cy="412105"/>
          </a:xfrm>
          <a:prstGeom prst="roundRect">
            <a:avLst>
              <a:gd name="adj" fmla="val 11495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F20B896B-B1A3-8561-BCF6-A7914393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 &amp; vize Zlínského kraje v oblasti cestovního ruchu</a:t>
            </a: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58D0ED42-9794-8054-007C-AAB01F2782A8}"/>
              </a:ext>
            </a:extLst>
          </p:cNvPr>
          <p:cNvSpPr/>
          <p:nvPr/>
        </p:nvSpPr>
        <p:spPr>
          <a:xfrm>
            <a:off x="432001" y="1338734"/>
            <a:ext cx="2121720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endParaRPr lang="cs-CZ" noProof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0F4AE9C6-5DCD-3598-D73F-E93D1BCE2B2E}"/>
              </a:ext>
            </a:extLst>
          </p:cNvPr>
          <p:cNvSpPr/>
          <p:nvPr/>
        </p:nvSpPr>
        <p:spPr>
          <a:xfrm>
            <a:off x="488950" y="889033"/>
            <a:ext cx="1493880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Silné stránky</a:t>
            </a:r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0D515612-D22E-D9B6-49CB-17AD18034B75}"/>
              </a:ext>
            </a:extLst>
          </p:cNvPr>
          <p:cNvSpPr/>
          <p:nvPr/>
        </p:nvSpPr>
        <p:spPr>
          <a:xfrm>
            <a:off x="350658" y="3686131"/>
            <a:ext cx="1509385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Příležitosti 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00AE2E74-372F-CCB7-F887-4B28741EE0B2}"/>
              </a:ext>
            </a:extLst>
          </p:cNvPr>
          <p:cNvSpPr/>
          <p:nvPr/>
        </p:nvSpPr>
        <p:spPr>
          <a:xfrm>
            <a:off x="2412928" y="889033"/>
            <a:ext cx="1788810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Slabé stránky </a:t>
            </a: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853DC2B8-54F3-EF62-E9B7-3B48557F1B6F}"/>
              </a:ext>
            </a:extLst>
          </p:cNvPr>
          <p:cNvSpPr/>
          <p:nvPr/>
        </p:nvSpPr>
        <p:spPr>
          <a:xfrm>
            <a:off x="2519006" y="3686131"/>
            <a:ext cx="1133119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Hrozby 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B01EB8C0-A7B5-42E2-CF47-4F498C648145}"/>
              </a:ext>
            </a:extLst>
          </p:cNvPr>
          <p:cNvCxnSpPr>
            <a:cxnSpLocks/>
          </p:cNvCxnSpPr>
          <p:nvPr/>
        </p:nvCxnSpPr>
        <p:spPr>
          <a:xfrm flipH="1">
            <a:off x="2243269" y="1200822"/>
            <a:ext cx="17866" cy="51190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B72B128E-2A30-1EDF-6F64-3D7640148972}"/>
              </a:ext>
            </a:extLst>
          </p:cNvPr>
          <p:cNvCxnSpPr>
            <a:cxnSpLocks/>
          </p:cNvCxnSpPr>
          <p:nvPr/>
        </p:nvCxnSpPr>
        <p:spPr>
          <a:xfrm>
            <a:off x="159026" y="3560163"/>
            <a:ext cx="399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1">
            <a:extLst>
              <a:ext uri="{FF2B5EF4-FFF2-40B4-BE49-F238E27FC236}">
                <a16:creationId xmlns:a16="http://schemas.microsoft.com/office/drawing/2014/main" id="{CB6E2532-718D-695A-8989-0460897DFD94}"/>
              </a:ext>
            </a:extLst>
          </p:cNvPr>
          <p:cNvSpPr/>
          <p:nvPr/>
        </p:nvSpPr>
        <p:spPr>
          <a:xfrm>
            <a:off x="255704" y="1411183"/>
            <a:ext cx="1762858" cy="1624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Výjimečné přírodní a kulturně-historické hodnoty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Lázeňství, wellness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Víno, folklor, tradice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Hustá síť tras </a:t>
            </a:r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DC4D249E-B414-F193-23F2-23860AFE118B}"/>
              </a:ext>
            </a:extLst>
          </p:cNvPr>
          <p:cNvSpPr/>
          <p:nvPr/>
        </p:nvSpPr>
        <p:spPr>
          <a:xfrm>
            <a:off x="2400288" y="1376036"/>
            <a:ext cx="1762858" cy="1624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Nedostatečné zázemí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Nerovnoměrná návštěvnost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Nejasná </a:t>
            </a:r>
          </a:p>
          <a:p>
            <a:pPr>
              <a:spcBef>
                <a:spcPts val="200"/>
              </a:spcBef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turistická značka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Neefektivní systém řízení</a:t>
            </a: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8B299EDD-68ED-FC62-1A32-457FC4F4A8B6}"/>
              </a:ext>
            </a:extLst>
          </p:cNvPr>
          <p:cNvSpPr/>
          <p:nvPr/>
        </p:nvSpPr>
        <p:spPr>
          <a:xfrm>
            <a:off x="255703" y="4151067"/>
            <a:ext cx="1892335" cy="1624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Rozvoj komplexních produktů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Profesionalizace řízení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Nový krajský brand &amp; spolupráce s oblastními značkami</a:t>
            </a: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BEF6EAD6-F7BE-DCF6-F034-FF7CDAB95F43}"/>
              </a:ext>
            </a:extLst>
          </p:cNvPr>
          <p:cNvSpPr/>
          <p:nvPr/>
        </p:nvSpPr>
        <p:spPr>
          <a:xfrm>
            <a:off x="2400288" y="4175045"/>
            <a:ext cx="1583288" cy="1624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Přetížení vybraných lokalit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Závislost na vybraných trzích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cs-CZ" sz="1400" noProof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Nedostatek financí</a:t>
            </a:r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A7FADB54-510F-3AE2-B509-DE320BD4D03C}"/>
              </a:ext>
            </a:extLst>
          </p:cNvPr>
          <p:cNvSpPr/>
          <p:nvPr/>
        </p:nvSpPr>
        <p:spPr>
          <a:xfrm>
            <a:off x="5189808" y="1058291"/>
            <a:ext cx="3175699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sz="80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VIZE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3437C684-61A8-23A0-04E7-B98FA9AF231B}"/>
              </a:ext>
            </a:extLst>
          </p:cNvPr>
          <p:cNvSpPr/>
          <p:nvPr/>
        </p:nvSpPr>
        <p:spPr>
          <a:xfrm>
            <a:off x="4250257" y="1711904"/>
            <a:ext cx="5166793" cy="32932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Zlínský kraj je 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lídrem v podpoře rozvoje </a:t>
            </a:r>
            <a:b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cestovního ruchu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v Česku. Nastavuje podmínky </a:t>
            </a:r>
            <a:b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pro rozvoj turismu jako významného hospodářského odvětví, které přispívá k prosperitě regionu </a:t>
            </a:r>
            <a:b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a kvalitě života obyvatel. </a:t>
            </a: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Opírá se 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 dlouhodobá partnerství, </a:t>
            </a:r>
            <a:b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efektivní využívání zdrojů a udržitelný přístup </a:t>
            </a:r>
            <a:b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k rozvoji destinací a potenciálu cestovního ruchu na svém území.</a:t>
            </a:r>
          </a:p>
          <a:p>
            <a:pPr marL="179388" indent="-179388" algn="ctr"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Prostřednictvím krajské centrály cestovního ruchu a ve spolupráci s turistickými oblastmi a dalšími aktéry 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zvyšuje konkurenceschopnost, </a:t>
            </a:r>
            <a:b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inovativnost a atraktivitu regionu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sz="1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E5437844-915C-DC2C-93BD-2204BC943465}"/>
              </a:ext>
            </a:extLst>
          </p:cNvPr>
          <p:cNvSpPr/>
          <p:nvPr/>
        </p:nvSpPr>
        <p:spPr>
          <a:xfrm>
            <a:off x="7385547" y="5353544"/>
            <a:ext cx="869950" cy="1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54"/>
              </a:lnSpc>
            </a:pPr>
            <a:r>
              <a:rPr lang="cs-CZ" sz="20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Rozvoj</a:t>
            </a:r>
          </a:p>
        </p:txBody>
      </p:sp>
      <p:sp>
        <p:nvSpPr>
          <p:cNvPr id="38" name="Text 4">
            <a:extLst>
              <a:ext uri="{FF2B5EF4-FFF2-40B4-BE49-F238E27FC236}">
                <a16:creationId xmlns:a16="http://schemas.microsoft.com/office/drawing/2014/main" id="{A4CA0164-5A73-8CC7-08A8-938673BD5504}"/>
              </a:ext>
            </a:extLst>
          </p:cNvPr>
          <p:cNvSpPr/>
          <p:nvPr/>
        </p:nvSpPr>
        <p:spPr>
          <a:xfrm>
            <a:off x="4469391" y="5983437"/>
            <a:ext cx="1409799" cy="1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54"/>
              </a:lnSpc>
            </a:pPr>
            <a:r>
              <a:rPr lang="cs-CZ" sz="20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Identita</a:t>
            </a:r>
          </a:p>
        </p:txBody>
      </p:sp>
      <p:sp>
        <p:nvSpPr>
          <p:cNvPr id="39" name="Text 4">
            <a:extLst>
              <a:ext uri="{FF2B5EF4-FFF2-40B4-BE49-F238E27FC236}">
                <a16:creationId xmlns:a16="http://schemas.microsoft.com/office/drawing/2014/main" id="{8674D163-0753-044C-3390-B20CC74AE978}"/>
              </a:ext>
            </a:extLst>
          </p:cNvPr>
          <p:cNvSpPr/>
          <p:nvPr/>
        </p:nvSpPr>
        <p:spPr>
          <a:xfrm>
            <a:off x="7118754" y="6012824"/>
            <a:ext cx="1409799" cy="1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54"/>
              </a:lnSpc>
            </a:pPr>
            <a:r>
              <a:rPr lang="cs-CZ" sz="20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Viditelnost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CE730DD-8840-C80A-EDCB-4928DE17EC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997" y="5766066"/>
            <a:ext cx="598970" cy="522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3820886" y="1018619"/>
            <a:ext cx="1132114" cy="1435784"/>
          </a:xfrm>
          <a:prstGeom prst="roundRect">
            <a:avLst>
              <a:gd name="adj" fmla="val 716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4" name="Shape 1"/>
          <p:cNvSpPr/>
          <p:nvPr/>
        </p:nvSpPr>
        <p:spPr>
          <a:xfrm>
            <a:off x="3820886" y="1003087"/>
            <a:ext cx="5596164" cy="1451316"/>
          </a:xfrm>
          <a:prstGeom prst="roundRect">
            <a:avLst>
              <a:gd name="adj" fmla="val 4028"/>
            </a:avLst>
          </a:prstGeom>
          <a:noFill/>
          <a:ln w="2286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9" name="Nadpis 18">
            <a:extLst>
              <a:ext uri="{FF2B5EF4-FFF2-40B4-BE49-F238E27FC236}">
                <a16:creationId xmlns:a16="http://schemas.microsoft.com/office/drawing/2014/main" id="{E302BC35-C05A-4E27-7800-DC4DDE8E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886" y="288000"/>
            <a:ext cx="5683114" cy="576000"/>
          </a:xfrm>
        </p:spPr>
        <p:txBody>
          <a:bodyPr/>
          <a:lstStyle/>
          <a:p>
            <a:r>
              <a:rPr lang="cs-CZ" sz="3000" dirty="0"/>
              <a:t>Strategické cíle koncepce</a:t>
            </a: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43F06EF6-8125-6F3B-9266-456AEE2F7832}"/>
              </a:ext>
            </a:extLst>
          </p:cNvPr>
          <p:cNvSpPr/>
          <p:nvPr/>
        </p:nvSpPr>
        <p:spPr>
          <a:xfrm>
            <a:off x="3820886" y="2718874"/>
            <a:ext cx="1132114" cy="1435784"/>
          </a:xfrm>
          <a:prstGeom prst="roundRect">
            <a:avLst>
              <a:gd name="adj" fmla="val 716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34E773C0-4179-372D-A6C1-45A4FB80E7DA}"/>
              </a:ext>
            </a:extLst>
          </p:cNvPr>
          <p:cNvSpPr/>
          <p:nvPr/>
        </p:nvSpPr>
        <p:spPr>
          <a:xfrm>
            <a:off x="3820886" y="2703342"/>
            <a:ext cx="5596164" cy="1451316"/>
          </a:xfrm>
          <a:prstGeom prst="roundRect">
            <a:avLst>
              <a:gd name="adj" fmla="val 4028"/>
            </a:avLst>
          </a:prstGeom>
          <a:noFill/>
          <a:ln w="2286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3" name="Shape 2">
            <a:extLst>
              <a:ext uri="{FF2B5EF4-FFF2-40B4-BE49-F238E27FC236}">
                <a16:creationId xmlns:a16="http://schemas.microsoft.com/office/drawing/2014/main" id="{DB1E98B8-7D41-005F-F03A-D19320073361}"/>
              </a:ext>
            </a:extLst>
          </p:cNvPr>
          <p:cNvSpPr/>
          <p:nvPr/>
        </p:nvSpPr>
        <p:spPr>
          <a:xfrm>
            <a:off x="3820886" y="4419129"/>
            <a:ext cx="1132114" cy="1435784"/>
          </a:xfrm>
          <a:prstGeom prst="roundRect">
            <a:avLst>
              <a:gd name="adj" fmla="val 716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cs-CZ" dirty="0"/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AB6DC30B-2FDA-0DB0-4922-B9F6165FBEAB}"/>
              </a:ext>
            </a:extLst>
          </p:cNvPr>
          <p:cNvSpPr/>
          <p:nvPr/>
        </p:nvSpPr>
        <p:spPr>
          <a:xfrm>
            <a:off x="3820886" y="4403597"/>
            <a:ext cx="5596164" cy="1451316"/>
          </a:xfrm>
          <a:prstGeom prst="roundRect">
            <a:avLst>
              <a:gd name="adj" fmla="val 4028"/>
            </a:avLst>
          </a:prstGeom>
          <a:noFill/>
          <a:ln w="2286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D2330B35-7810-F551-D7AA-A91386C028CA}"/>
              </a:ext>
            </a:extLst>
          </p:cNvPr>
          <p:cNvSpPr/>
          <p:nvPr/>
        </p:nvSpPr>
        <p:spPr>
          <a:xfrm>
            <a:off x="3195333" y="1521886"/>
            <a:ext cx="2402827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sz="96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8A5FC395-C83C-C5F5-8DDA-458ED2591FED}"/>
              </a:ext>
            </a:extLst>
          </p:cNvPr>
          <p:cNvSpPr/>
          <p:nvPr/>
        </p:nvSpPr>
        <p:spPr>
          <a:xfrm>
            <a:off x="3195333" y="3229907"/>
            <a:ext cx="2402827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sz="96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0205F99E-55D5-AE84-1CE1-4804E2E2EC03}"/>
              </a:ext>
            </a:extLst>
          </p:cNvPr>
          <p:cNvSpPr/>
          <p:nvPr/>
        </p:nvSpPr>
        <p:spPr>
          <a:xfrm>
            <a:off x="3195333" y="4905375"/>
            <a:ext cx="2402827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Bef>
                <a:spcPts val="200"/>
              </a:spcBef>
            </a:pPr>
            <a:r>
              <a:rPr lang="cs-CZ" sz="96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8" name="Text 11">
            <a:extLst>
              <a:ext uri="{FF2B5EF4-FFF2-40B4-BE49-F238E27FC236}">
                <a16:creationId xmlns:a16="http://schemas.microsoft.com/office/drawing/2014/main" id="{10C567F4-AA1F-829F-7997-F5493B5C7389}"/>
              </a:ext>
            </a:extLst>
          </p:cNvPr>
          <p:cNvSpPr/>
          <p:nvPr/>
        </p:nvSpPr>
        <p:spPr>
          <a:xfrm>
            <a:off x="5014024" y="1160892"/>
            <a:ext cx="4342002" cy="1165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Rozvoj území</a:t>
            </a:r>
          </a:p>
          <a:p>
            <a:r>
              <a:rPr lang="cs-CZ" sz="1400" noProof="1">
                <a:latin typeface="Segoe UI" panose="020B0502040204020203" pitchFamily="34" charset="0"/>
                <a:cs typeface="Segoe UI" panose="020B0502040204020203" pitchFamily="34" charset="0"/>
              </a:rPr>
              <a:t>Rozvíjet potenciál území a vyrovnat regionální disparity — infrastruktura pro aktivní turismus, zpřístupnění méně známých lokalit, dopravní dostupnost, profesionalizace služeb a kvalitní interpretace dědictví.</a:t>
            </a: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1A538CD1-B8D3-0C70-4589-C0FA8BD5669B}"/>
              </a:ext>
            </a:extLst>
          </p:cNvPr>
          <p:cNvSpPr/>
          <p:nvPr/>
        </p:nvSpPr>
        <p:spPr>
          <a:xfrm>
            <a:off x="5014024" y="2862475"/>
            <a:ext cx="4342002" cy="1165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Řízení &amp; spolupráce</a:t>
            </a:r>
          </a:p>
          <a:p>
            <a:r>
              <a:rPr lang="cs-CZ" sz="1400" noProof="1">
                <a:latin typeface="Segoe UI" panose="020B0502040204020203" pitchFamily="34" charset="0"/>
                <a:cs typeface="Segoe UI" panose="020B0502040204020203" pitchFamily="34" charset="0"/>
              </a:rPr>
              <a:t>Efektivní systém řízení CR s jasným vymezením rolí a finančních toků — optimalizace nastavení, stabilní financování DMO (až 7 mil. Kč/rok), rozhodování na základě dat, rozvoj lidských zdrojů.</a:t>
            </a:r>
          </a:p>
        </p:txBody>
      </p:sp>
      <p:sp>
        <p:nvSpPr>
          <p:cNvPr id="30" name="Text 11">
            <a:extLst>
              <a:ext uri="{FF2B5EF4-FFF2-40B4-BE49-F238E27FC236}">
                <a16:creationId xmlns:a16="http://schemas.microsoft.com/office/drawing/2014/main" id="{B3C47787-339E-60C0-1D20-108E8D174B32}"/>
              </a:ext>
            </a:extLst>
          </p:cNvPr>
          <p:cNvSpPr/>
          <p:nvPr/>
        </p:nvSpPr>
        <p:spPr>
          <a:xfrm>
            <a:off x="5014024" y="4529352"/>
            <a:ext cx="4342002" cy="1165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cs-CZ" b="1" noProof="1">
                <a:latin typeface="Segoe UI" panose="020B0502040204020203" pitchFamily="34" charset="0"/>
                <a:cs typeface="Segoe UI" panose="020B0502040204020203" pitchFamily="34" charset="0"/>
              </a:rPr>
              <a:t>Marketing &amp; značka</a:t>
            </a:r>
          </a:p>
          <a:p>
            <a:r>
              <a:rPr lang="cs-CZ" sz="1400" noProof="1">
                <a:latin typeface="Segoe UI" panose="020B0502040204020203" pitchFamily="34" charset="0"/>
                <a:cs typeface="Segoe UI" panose="020B0502040204020203" pitchFamily="34" charset="0"/>
              </a:rPr>
              <a:t>Jednotná značka Zlínského kraje jako atraktivní destinace — nová značka destinace kooperující s oblastními značkami, krajské produkty, cílená komunikace, Karta návštěvníka.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852F2500-091A-A198-5406-D795B456C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3335" y="-228600"/>
            <a:ext cx="4047729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B2DFC-3518-A235-3F7C-6BCEF7CD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41DF225D-6875-1257-E7EB-6EC7D7A97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207" y="1198820"/>
            <a:ext cx="3861699" cy="2574467"/>
          </a:xfrm>
          <a:prstGeom prst="rect">
            <a:avLst/>
          </a:prstGeom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4F684703-5CDD-03B5-C899-BF142A77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Nejvýznamnější změny 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8F2EA8B4-825E-94EF-77AD-3DB52858F8DF}"/>
              </a:ext>
            </a:extLst>
          </p:cNvPr>
          <p:cNvSpPr/>
          <p:nvPr/>
        </p:nvSpPr>
        <p:spPr>
          <a:xfrm>
            <a:off x="488950" y="1198820"/>
            <a:ext cx="2875001" cy="412105"/>
          </a:xfrm>
          <a:prstGeom prst="roundRect">
            <a:avLst>
              <a:gd name="adj" fmla="val 11495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0D1DC3FE-AC98-2078-7F99-1E019CB0EEFC}"/>
              </a:ext>
            </a:extLst>
          </p:cNvPr>
          <p:cNvSpPr/>
          <p:nvPr/>
        </p:nvSpPr>
        <p:spPr>
          <a:xfrm>
            <a:off x="725758" y="1364629"/>
            <a:ext cx="2288371" cy="1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54"/>
              </a:lnSpc>
            </a:pPr>
            <a:r>
              <a:rPr lang="cs-CZ" sz="20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Financování turismu</a:t>
            </a: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3A673A4-B507-1310-5AF9-E230A30EAE16}"/>
              </a:ext>
            </a:extLst>
          </p:cNvPr>
          <p:cNvSpPr/>
          <p:nvPr/>
        </p:nvSpPr>
        <p:spPr>
          <a:xfrm>
            <a:off x="3515499" y="1198820"/>
            <a:ext cx="2875001" cy="412105"/>
          </a:xfrm>
          <a:prstGeom prst="roundRect">
            <a:avLst>
              <a:gd name="adj" fmla="val 11495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4C5FC65D-1368-DCF0-B6CB-5C59FABFADFF}"/>
              </a:ext>
            </a:extLst>
          </p:cNvPr>
          <p:cNvSpPr/>
          <p:nvPr/>
        </p:nvSpPr>
        <p:spPr>
          <a:xfrm>
            <a:off x="3877836" y="1364629"/>
            <a:ext cx="2288371" cy="1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54"/>
              </a:lnSpc>
            </a:pPr>
            <a:r>
              <a:rPr lang="cs-CZ" sz="20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Krajský brand</a:t>
            </a: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68AD4183-1018-57CD-96BA-D3D51B6E6A50}"/>
              </a:ext>
            </a:extLst>
          </p:cNvPr>
          <p:cNvSpPr/>
          <p:nvPr/>
        </p:nvSpPr>
        <p:spPr>
          <a:xfrm>
            <a:off x="6542049" y="1198820"/>
            <a:ext cx="2875001" cy="412105"/>
          </a:xfrm>
          <a:prstGeom prst="roundRect">
            <a:avLst>
              <a:gd name="adj" fmla="val 11495"/>
            </a:avLst>
          </a:prstGeom>
          <a:solidFill>
            <a:schemeClr val="accent6">
              <a:lumMod val="20000"/>
              <a:lumOff val="80000"/>
            </a:schemeClr>
          </a:solidFill>
          <a:ln w="7620">
            <a:solidFill>
              <a:schemeClr val="accent6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4F622E82-143C-FAF6-1881-B68122769BB3}"/>
              </a:ext>
            </a:extLst>
          </p:cNvPr>
          <p:cNvSpPr/>
          <p:nvPr/>
        </p:nvSpPr>
        <p:spPr>
          <a:xfrm>
            <a:off x="6897688" y="1364629"/>
            <a:ext cx="2288371" cy="1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54"/>
              </a:lnSpc>
            </a:pPr>
            <a:r>
              <a:rPr lang="cs-CZ" sz="20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Karta návštěvníka</a:t>
            </a:r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EECFE764-5A77-1A4B-052F-57C20B571851}"/>
              </a:ext>
            </a:extLst>
          </p:cNvPr>
          <p:cNvSpPr/>
          <p:nvPr/>
        </p:nvSpPr>
        <p:spPr>
          <a:xfrm>
            <a:off x="640498" y="2892586"/>
            <a:ext cx="2875001" cy="3039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Přechod z dotačního systému financování oblastních DMO na 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členské příspěvky </a:t>
            </a:r>
          </a:p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Financování těch oblastních DMO, které nabydou právní formy </a:t>
            </a:r>
            <a:r>
              <a:rPr lang="cs-CZ" sz="1600" b="1" i="1" dirty="0">
                <a:latin typeface="Segoe UI" panose="020B0502040204020203" pitchFamily="34" charset="0"/>
                <a:cs typeface="Segoe UI" panose="020B0502040204020203" pitchFamily="34" charset="0"/>
              </a:rPr>
              <a:t>spolek</a:t>
            </a:r>
            <a:r>
              <a:rPr lang="cs-CZ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a kraj se stane jejich členem</a:t>
            </a:r>
          </a:p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Základní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příspěvek + 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variabilní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příspěvek + 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příspěvek na společné aktivity od krajské CCR </a:t>
            </a: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56F3FA89-B940-8519-D9F1-FDB7F1E1190C}"/>
              </a:ext>
            </a:extLst>
          </p:cNvPr>
          <p:cNvSpPr/>
          <p:nvPr/>
        </p:nvSpPr>
        <p:spPr>
          <a:xfrm>
            <a:off x="-587686" y="5765486"/>
            <a:ext cx="5028271" cy="332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cs-CZ" sz="20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až 7 000 000 Kč ročně</a:t>
            </a: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5872858-DBBA-9D7D-48DB-96588FA721C9}"/>
              </a:ext>
            </a:extLst>
          </p:cNvPr>
          <p:cNvSpPr/>
          <p:nvPr/>
        </p:nvSpPr>
        <p:spPr>
          <a:xfrm>
            <a:off x="3672755" y="3109938"/>
            <a:ext cx="2875001" cy="3039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Hledání varianty znění nové krajské značky turismu</a:t>
            </a:r>
          </a:p>
          <a:p>
            <a:pPr>
              <a:spcBef>
                <a:spcPts val="300"/>
              </a:spcBef>
            </a:pP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        „Zlínský kraj“</a:t>
            </a:r>
          </a:p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Koexistence s oblastními značkami, jejich preference v komunikaci pro B2C trhy</a:t>
            </a:r>
          </a:p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Pro účely vybraných segmentů, např. MICE </a:t>
            </a:r>
          </a:p>
          <a:p>
            <a:pPr>
              <a:spcBef>
                <a:spcPts val="300"/>
              </a:spcBef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F15574D-58C5-66EE-E761-2BF08C115B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69" y="1575890"/>
            <a:ext cx="2439747" cy="125824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A54433E-992C-D9AC-A7F4-24A130F343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5499" y="1758261"/>
            <a:ext cx="2439747" cy="1258246"/>
          </a:xfrm>
          <a:prstGeom prst="rect">
            <a:avLst/>
          </a:prstGeom>
        </p:spPr>
      </p:pic>
      <p:sp>
        <p:nvSpPr>
          <p:cNvPr id="17" name="Text 11">
            <a:extLst>
              <a:ext uri="{FF2B5EF4-FFF2-40B4-BE49-F238E27FC236}">
                <a16:creationId xmlns:a16="http://schemas.microsoft.com/office/drawing/2014/main" id="{D3F9C06F-378D-5559-4FAB-EDD5A94A1D35}"/>
              </a:ext>
            </a:extLst>
          </p:cNvPr>
          <p:cNvSpPr/>
          <p:nvPr/>
        </p:nvSpPr>
        <p:spPr>
          <a:xfrm>
            <a:off x="6628999" y="3109499"/>
            <a:ext cx="2875001" cy="3039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Návrh </a:t>
            </a:r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celokrajského systému </a:t>
            </a: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s respektem ke stávajícím kartám</a:t>
            </a:r>
          </a:p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Koordinace a přesah napříč regiony (vč. mezikrajských) </a:t>
            </a:r>
          </a:p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Nástroj s přínosy pro návštěvníky, místní obyvatele i zapojené partnery</a:t>
            </a:r>
          </a:p>
          <a:p>
            <a:pPr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5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"/>
          <p:cNvSpPr/>
          <p:nvPr/>
        </p:nvSpPr>
        <p:spPr>
          <a:xfrm>
            <a:off x="5651371" y="1650182"/>
            <a:ext cx="3432275" cy="1148848"/>
          </a:xfrm>
          <a:prstGeom prst="roundRect">
            <a:avLst>
              <a:gd name="adj" fmla="val 8623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7" name="Shape 4"/>
          <p:cNvSpPr/>
          <p:nvPr/>
        </p:nvSpPr>
        <p:spPr>
          <a:xfrm>
            <a:off x="5630732" y="1650182"/>
            <a:ext cx="99413" cy="1148848"/>
          </a:xfrm>
          <a:prstGeom prst="roundRect">
            <a:avLst>
              <a:gd name="adj" fmla="val 76919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18" name="Nadpis 17">
            <a:extLst>
              <a:ext uri="{FF2B5EF4-FFF2-40B4-BE49-F238E27FC236}">
                <a16:creationId xmlns:a16="http://schemas.microsoft.com/office/drawing/2014/main" id="{8B7457F2-7630-5A03-004F-E5E79140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Kolik to bude stát — a co to přinese?</a:t>
            </a:r>
          </a:p>
        </p:txBody>
      </p:sp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F67BA7A6-2A92-A892-65DF-80E889C7E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132144"/>
              </p:ext>
            </p:extLst>
          </p:nvPr>
        </p:nvGraphicFramePr>
        <p:xfrm>
          <a:off x="488950" y="1146756"/>
          <a:ext cx="4464050" cy="32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4">
            <a:extLst>
              <a:ext uri="{FF2B5EF4-FFF2-40B4-BE49-F238E27FC236}">
                <a16:creationId xmlns:a16="http://schemas.microsoft.com/office/drawing/2014/main" id="{1AC8D50D-6D78-34E4-A12A-C330B43BE785}"/>
              </a:ext>
            </a:extLst>
          </p:cNvPr>
          <p:cNvSpPr/>
          <p:nvPr/>
        </p:nvSpPr>
        <p:spPr>
          <a:xfrm>
            <a:off x="590990" y="906845"/>
            <a:ext cx="4362010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sz="1400" b="1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Předpokládaná výše investice kraje (v mil. Kč)</a:t>
            </a: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34C81DDD-0378-09EF-1AC5-522CA0C62BEE}"/>
              </a:ext>
            </a:extLst>
          </p:cNvPr>
          <p:cNvSpPr/>
          <p:nvPr/>
        </p:nvSpPr>
        <p:spPr>
          <a:xfrm>
            <a:off x="5730145" y="1774287"/>
            <a:ext cx="3374139" cy="2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sz="32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 – 20 mld. Kč</a:t>
            </a: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7A9A271A-BD0B-8D1A-3D79-E91F5764242A}"/>
              </a:ext>
            </a:extLst>
          </p:cNvPr>
          <p:cNvSpPr/>
          <p:nvPr/>
        </p:nvSpPr>
        <p:spPr>
          <a:xfrm>
            <a:off x="5750783" y="2345275"/>
            <a:ext cx="3332863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sz="2000" b="1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Iniciované spotřeby</a:t>
            </a:r>
          </a:p>
        </p:txBody>
      </p:sp>
      <p:sp>
        <p:nvSpPr>
          <p:cNvPr id="25" name="Shape 3">
            <a:extLst>
              <a:ext uri="{FF2B5EF4-FFF2-40B4-BE49-F238E27FC236}">
                <a16:creationId xmlns:a16="http://schemas.microsoft.com/office/drawing/2014/main" id="{ACD756F9-5A20-1CB9-EB44-4AC7454030D7}"/>
              </a:ext>
            </a:extLst>
          </p:cNvPr>
          <p:cNvSpPr/>
          <p:nvPr/>
        </p:nvSpPr>
        <p:spPr>
          <a:xfrm>
            <a:off x="5651371" y="3093952"/>
            <a:ext cx="3432275" cy="1148848"/>
          </a:xfrm>
          <a:prstGeom prst="roundRect">
            <a:avLst>
              <a:gd name="adj" fmla="val 8623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737EEFC0-2700-AC40-A55B-956198320179}"/>
              </a:ext>
            </a:extLst>
          </p:cNvPr>
          <p:cNvSpPr/>
          <p:nvPr/>
        </p:nvSpPr>
        <p:spPr>
          <a:xfrm>
            <a:off x="5630732" y="3093952"/>
            <a:ext cx="99413" cy="1148848"/>
          </a:xfrm>
          <a:prstGeom prst="roundRect">
            <a:avLst>
              <a:gd name="adj" fmla="val 76919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C2ED98C8-E0D8-E33C-8E82-5E7B9AF07E29}"/>
              </a:ext>
            </a:extLst>
          </p:cNvPr>
          <p:cNvSpPr/>
          <p:nvPr/>
        </p:nvSpPr>
        <p:spPr>
          <a:xfrm>
            <a:off x="5730145" y="3218057"/>
            <a:ext cx="3374139" cy="2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sz="32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– 8 mld. Kč</a:t>
            </a:r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3BAD22A8-2AAF-B037-4D33-63753111A45F}"/>
              </a:ext>
            </a:extLst>
          </p:cNvPr>
          <p:cNvSpPr/>
          <p:nvPr/>
        </p:nvSpPr>
        <p:spPr>
          <a:xfrm>
            <a:off x="5682415" y="3789045"/>
            <a:ext cx="3432275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sz="2000" b="1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Příjmů pro veřejné rozpočty</a:t>
            </a:r>
          </a:p>
        </p:txBody>
      </p:sp>
      <p:sp>
        <p:nvSpPr>
          <p:cNvPr id="33" name="Shape 3">
            <a:extLst>
              <a:ext uri="{FF2B5EF4-FFF2-40B4-BE49-F238E27FC236}">
                <a16:creationId xmlns:a16="http://schemas.microsoft.com/office/drawing/2014/main" id="{A2C5105F-E538-2A55-C98C-56D9B8C864FC}"/>
              </a:ext>
            </a:extLst>
          </p:cNvPr>
          <p:cNvSpPr/>
          <p:nvPr/>
        </p:nvSpPr>
        <p:spPr>
          <a:xfrm>
            <a:off x="5682415" y="4521351"/>
            <a:ext cx="3432275" cy="1148848"/>
          </a:xfrm>
          <a:prstGeom prst="roundRect">
            <a:avLst>
              <a:gd name="adj" fmla="val 8623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8CAC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89C17313-E169-0BC8-419A-71102CE6EAEB}"/>
              </a:ext>
            </a:extLst>
          </p:cNvPr>
          <p:cNvSpPr/>
          <p:nvPr/>
        </p:nvSpPr>
        <p:spPr>
          <a:xfrm>
            <a:off x="5661776" y="4521351"/>
            <a:ext cx="99413" cy="1148848"/>
          </a:xfrm>
          <a:prstGeom prst="roundRect">
            <a:avLst>
              <a:gd name="adj" fmla="val 76919"/>
            </a:avLst>
          </a:prstGeom>
          <a:solidFill>
            <a:srgbClr val="373B48"/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35" name="Text 4">
            <a:extLst>
              <a:ext uri="{FF2B5EF4-FFF2-40B4-BE49-F238E27FC236}">
                <a16:creationId xmlns:a16="http://schemas.microsoft.com/office/drawing/2014/main" id="{65E83205-1B84-A3AB-1364-DA3A81C7F712}"/>
              </a:ext>
            </a:extLst>
          </p:cNvPr>
          <p:cNvSpPr/>
          <p:nvPr/>
        </p:nvSpPr>
        <p:spPr>
          <a:xfrm>
            <a:off x="5761189" y="4645456"/>
            <a:ext cx="3374139" cy="2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Bef>
                <a:spcPts val="200"/>
              </a:spcBef>
            </a:pPr>
            <a:r>
              <a:rPr lang="cs-CZ" sz="3200" b="1" noProof="1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 – 14 tis. FTE</a:t>
            </a:r>
          </a:p>
        </p:txBody>
      </p:sp>
      <p:sp>
        <p:nvSpPr>
          <p:cNvPr id="36" name="Text 4">
            <a:extLst>
              <a:ext uri="{FF2B5EF4-FFF2-40B4-BE49-F238E27FC236}">
                <a16:creationId xmlns:a16="http://schemas.microsoft.com/office/drawing/2014/main" id="{57C76816-8BC6-A122-D17B-C55AE4859EAF}"/>
              </a:ext>
            </a:extLst>
          </p:cNvPr>
          <p:cNvSpPr/>
          <p:nvPr/>
        </p:nvSpPr>
        <p:spPr>
          <a:xfrm>
            <a:off x="5781827" y="5205708"/>
            <a:ext cx="3332863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00"/>
              </a:lnSpc>
              <a:spcBef>
                <a:spcPts val="200"/>
              </a:spcBef>
            </a:pPr>
            <a:r>
              <a:rPr lang="cs-CZ" b="1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Objem práce přepočtený na celé úvazky</a:t>
            </a:r>
          </a:p>
        </p:txBody>
      </p:sp>
      <p:sp>
        <p:nvSpPr>
          <p:cNvPr id="37" name="Text 11">
            <a:extLst>
              <a:ext uri="{FF2B5EF4-FFF2-40B4-BE49-F238E27FC236}">
                <a16:creationId xmlns:a16="http://schemas.microsoft.com/office/drawing/2014/main" id="{600FC23C-2B89-E243-E9EA-93F034AC59E6}"/>
              </a:ext>
            </a:extLst>
          </p:cNvPr>
          <p:cNvSpPr/>
          <p:nvPr/>
        </p:nvSpPr>
        <p:spPr>
          <a:xfrm>
            <a:off x="5389097" y="917291"/>
            <a:ext cx="3803410" cy="67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cs-CZ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Investice 38 mil. Kč v roce 2030 může vygenerovat až:  </a:t>
            </a:r>
          </a:p>
          <a:p>
            <a:endParaRPr lang="cs-CZ" noProof="1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 11">
            <a:extLst>
              <a:ext uri="{FF2B5EF4-FFF2-40B4-BE49-F238E27FC236}">
                <a16:creationId xmlns:a16="http://schemas.microsoft.com/office/drawing/2014/main" id="{FE7A00AB-B4C5-4123-8469-3DB3A8E85811}"/>
              </a:ext>
            </a:extLst>
          </p:cNvPr>
          <p:cNvSpPr/>
          <p:nvPr/>
        </p:nvSpPr>
        <p:spPr>
          <a:xfrm>
            <a:off x="5496847" y="5978051"/>
            <a:ext cx="3803410" cy="67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cs-CZ" sz="1100" i="1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*Při splnění nárůstu počtu přenocování hostů v HUZ </a:t>
            </a:r>
          </a:p>
          <a:p>
            <a:pPr algn="ctr"/>
            <a:r>
              <a:rPr lang="cs-CZ" sz="1100" i="1" noProof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3 000 000 v roce 2030</a:t>
            </a:r>
          </a:p>
        </p:txBody>
      </p:sp>
      <p:sp>
        <p:nvSpPr>
          <p:cNvPr id="39" name="Text 11">
            <a:extLst>
              <a:ext uri="{FF2B5EF4-FFF2-40B4-BE49-F238E27FC236}">
                <a16:creationId xmlns:a16="http://schemas.microsoft.com/office/drawing/2014/main" id="{14B362B4-2AF8-9218-5698-03F256B3DDB6}"/>
              </a:ext>
            </a:extLst>
          </p:cNvPr>
          <p:cNvSpPr/>
          <p:nvPr/>
        </p:nvSpPr>
        <p:spPr>
          <a:xfrm>
            <a:off x="691351" y="4521351"/>
            <a:ext cx="3803410" cy="679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cs-CZ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Rámcové náklady realizace koncepce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zahrnují řízení destinace a marketing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kombinují fixní a variabilní výdaje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jsou průběžně upravovány o inflaci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Segoe UI" panose="020B0502040204020203" pitchFamily="34" charset="0"/>
                <a:cs typeface="Segoe UI" panose="020B0502040204020203" pitchFamily="34" charset="0"/>
              </a:rPr>
              <a:t>stabilizují financování systému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E202D-2127-B439-FAE0-5ABB7E98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7">
            <a:extLst>
              <a:ext uri="{FF2B5EF4-FFF2-40B4-BE49-F238E27FC236}">
                <a16:creationId xmlns:a16="http://schemas.microsoft.com/office/drawing/2014/main" id="{55021627-7417-E45D-CD7C-28BB43BC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Výzkum na konferenci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10D9095C-C861-E0C7-B49A-77094A091463}"/>
              </a:ext>
            </a:extLst>
          </p:cNvPr>
          <p:cNvSpPr/>
          <p:nvPr/>
        </p:nvSpPr>
        <p:spPr>
          <a:xfrm>
            <a:off x="795190" y="1219421"/>
            <a:ext cx="8345620" cy="41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cs-CZ" sz="2400" b="1" u="sng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HTTPS://WWW.CLICK4SURVEY.CZ/S4/70546/686602D0</a:t>
            </a:r>
            <a:endParaRPr lang="cs-CZ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BD75FF-C204-C3C6-1123-839F537E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021" y="1919678"/>
            <a:ext cx="4015958" cy="40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REIA">
      <a:dk1>
        <a:srgbClr val="000000"/>
      </a:dk1>
      <a:lt1>
        <a:srgbClr val="FFFFFF"/>
      </a:lt1>
      <a:dk2>
        <a:srgbClr val="B41A34"/>
      </a:dk2>
      <a:lt2>
        <a:srgbClr val="0F8040"/>
      </a:lt2>
      <a:accent1>
        <a:srgbClr val="008CDA"/>
      </a:accent1>
      <a:accent2>
        <a:srgbClr val="002F95"/>
      </a:accent2>
      <a:accent3>
        <a:srgbClr val="C41D7F"/>
      </a:accent3>
      <a:accent4>
        <a:srgbClr val="68266E"/>
      </a:accent4>
      <a:accent5>
        <a:srgbClr val="01AEAC"/>
      </a:accent5>
      <a:accent6>
        <a:srgbClr val="F5BA00"/>
      </a:accent6>
      <a:hlink>
        <a:srgbClr val="0070C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28484</TotalTime>
  <Words>670</Words>
  <Application>Microsoft Office PowerPoint</Application>
  <PresentationFormat>A4 (210 × 297 mm)</PresentationFormat>
  <Paragraphs>106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Aptos</vt:lpstr>
      <vt:lpstr>Arial</vt:lpstr>
      <vt:lpstr>Gill Sans MT</vt:lpstr>
      <vt:lpstr>Segoe UI</vt:lpstr>
      <vt:lpstr>Segoe UI </vt:lpstr>
      <vt:lpstr>Segoe UI Semibold</vt:lpstr>
      <vt:lpstr>Wingdings</vt:lpstr>
      <vt:lpstr>Motiv Office</vt:lpstr>
      <vt:lpstr>Prezentace aplikace PowerPoint</vt:lpstr>
      <vt:lpstr>Proč řešíme rozvoj turismu?</vt:lpstr>
      <vt:lpstr>Počet přenocování ve Zlínském kraji</vt:lpstr>
      <vt:lpstr>SWOT analýza &amp; vize Zlínského kraje v oblasti cestovního ruchu</vt:lpstr>
      <vt:lpstr>Strategické cíle koncepce</vt:lpstr>
      <vt:lpstr>Nejvýznamnější změny </vt:lpstr>
      <vt:lpstr>Kolik to bude stát — a co to přinese?</vt:lpstr>
      <vt:lpstr>Prezentace aplikace PowerPoint</vt:lpstr>
      <vt:lpstr>Výzkum na konferenci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Kos</dc:creator>
  <cp:lastModifiedBy>Ondřej Špaček</cp:lastModifiedBy>
  <cp:revision>342</cp:revision>
  <dcterms:created xsi:type="dcterms:W3CDTF">2020-10-28T11:16:46Z</dcterms:created>
  <dcterms:modified xsi:type="dcterms:W3CDTF">2026-04-21T11:44:10Z</dcterms:modified>
</cp:coreProperties>
</file>