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349" r:id="rId2"/>
    <p:sldId id="3386" r:id="rId3"/>
    <p:sldId id="3367" r:id="rId4"/>
    <p:sldId id="3379" r:id="rId5"/>
    <p:sldId id="3376" r:id="rId6"/>
    <p:sldId id="3377" r:id="rId7"/>
    <p:sldId id="3369" r:id="rId8"/>
    <p:sldId id="3362" r:id="rId9"/>
    <p:sldId id="3395" r:id="rId10"/>
    <p:sldId id="3361" r:id="rId11"/>
    <p:sldId id="3382" r:id="rId12"/>
    <p:sldId id="3396" r:id="rId13"/>
  </p:sldIdLst>
  <p:sldSz cx="12192000" cy="6858000"/>
  <p:notesSz cx="6810375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7A52F52-2DA3-1AAF-5C08-A806363F4085}" name="Radka Valášková" initials="RV" userId="S::Radka.Valaskova@vychodni-morava.cz::3b58e1bf-3402-49c4-b052-e0b8b8a6686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a Michal" initials="VM" lastIdx="1" clrIdx="0">
    <p:extLst>
      <p:ext uri="{19B8F6BF-5375-455C-9EA6-DF929625EA0E}">
        <p15:presenceInfo xmlns:p15="http://schemas.microsoft.com/office/powerpoint/2012/main" userId="S::ValaM@hptronic.cz::f445a7c6-b65f-4601-abc4-8abee428cb5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B92301-064A-4065-8E2A-E1F5DB44CDC1}" v="40" dt="2026-04-21T20:11:47.3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87" d="100"/>
          <a:sy n="87" d="100"/>
        </p:scale>
        <p:origin x="756" y="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BE71A1-079C-4FAD-B8CA-228EA340DD61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582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42A46-7461-4D06-A047-78A03627413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5714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4951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4107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5548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491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2246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2140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16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4643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5245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979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0682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FBAB9-CA40-4C9A-9A9C-BA84662E9934}" type="datetimeFigureOut">
              <a:rPr lang="cs-CZ" smtClean="0"/>
              <a:t>23.04.2026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06686-82D6-419F-A010-AA5F08CEE9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6079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30986" y="2789148"/>
            <a:ext cx="10515600" cy="820208"/>
          </a:xfrm>
        </p:spPr>
        <p:txBody>
          <a:bodyPr>
            <a:noAutofit/>
          </a:bodyPr>
          <a:lstStyle/>
          <a:p>
            <a:pPr algn="ctr"/>
            <a:br>
              <a:rPr lang="cs-CZ" sz="5400" b="1" dirty="0"/>
            </a:br>
            <a:r>
              <a:rPr lang="cs-CZ" sz="5400" b="1" dirty="0"/>
              <a:t>Zlínský kraj jako atraktivní destinace </a:t>
            </a:r>
            <a:br>
              <a:rPr lang="cs-CZ" sz="5400" b="1" dirty="0"/>
            </a:br>
            <a:br>
              <a:rPr lang="cs-CZ" sz="5400" b="1" dirty="0"/>
            </a:br>
            <a:r>
              <a:rPr lang="cs-CZ" sz="5400" dirty="0"/>
              <a:t>Holešov</a:t>
            </a:r>
            <a:r>
              <a:rPr lang="cs-CZ" dirty="0"/>
              <a:t>, 23. 4. 2026</a:t>
            </a:r>
          </a:p>
        </p:txBody>
      </p:sp>
      <p:pic>
        <p:nvPicPr>
          <p:cNvPr id="6" name="Obrázek 5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AE87D900-F9BF-4BDB-0B13-3AE93A08AF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938" y="235734"/>
            <a:ext cx="1803673" cy="1016720"/>
          </a:xfrm>
          <a:prstGeom prst="rect">
            <a:avLst/>
          </a:prstGeom>
        </p:spPr>
      </p:pic>
      <p:pic>
        <p:nvPicPr>
          <p:cNvPr id="3" name="Obrázek 2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3BDDF91C-5E1D-986A-E238-AF21A49A20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199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08B126-3786-139A-CD13-F443EFD94C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CFC438-DA18-7C05-1133-A3529CA3A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>
            <a:normAutofit fontScale="90000"/>
          </a:bodyPr>
          <a:lstStyle/>
          <a:p>
            <a:br>
              <a:rPr lang="cs-CZ" sz="3200" dirty="0"/>
            </a:br>
            <a:r>
              <a:rPr lang="cs-CZ" sz="3200" dirty="0"/>
              <a:t>Prioritní úkoly a nastavení:</a:t>
            </a:r>
            <a:br>
              <a:rPr lang="cs-CZ" sz="3200" dirty="0"/>
            </a:br>
            <a:endParaRPr lang="cs-CZ" sz="32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75ED656-A360-7521-10A7-C081E8CA5D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8731" y="1374262"/>
            <a:ext cx="10846004" cy="562525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dirty="0"/>
              <a:t>MKT a komunikační strategie  </a:t>
            </a:r>
          </a:p>
          <a:p>
            <a:r>
              <a:rPr lang="cs-CZ" dirty="0"/>
              <a:t>Realizace komunikačních kampaní na konkrétní produkty </a:t>
            </a:r>
          </a:p>
          <a:p>
            <a:r>
              <a:rPr lang="cs-CZ" dirty="0"/>
              <a:t>Výrazné propojení kultury a udržitelného cestovního ruchu</a:t>
            </a:r>
          </a:p>
          <a:p>
            <a:r>
              <a:rPr lang="cs-CZ" dirty="0" err="1"/>
              <a:t>Cross</a:t>
            </a:r>
            <a:r>
              <a:rPr lang="cs-CZ" dirty="0"/>
              <a:t>-marketing – maximální využití stávajících eventů, značek a partnerství v rámci ZK (ZOO Zlín, ad.)</a:t>
            </a:r>
          </a:p>
          <a:p>
            <a:r>
              <a:rPr lang="cs-CZ" dirty="0"/>
              <a:t>Tvorba a rozvoj konkrétních produktů cestovního ruchu a jejich cílená podpora</a:t>
            </a:r>
          </a:p>
          <a:p>
            <a:r>
              <a:rPr lang="cs-CZ" dirty="0"/>
              <a:t>Do budoucna využití masových médií </a:t>
            </a:r>
          </a:p>
          <a:p>
            <a:r>
              <a:rPr lang="cs-CZ" dirty="0"/>
              <a:t>Podpora efektivního výběru místního poplatku</a:t>
            </a:r>
          </a:p>
        </p:txBody>
      </p:sp>
      <p:pic>
        <p:nvPicPr>
          <p:cNvPr id="5" name="Obrázek 4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30ACEB14-BFBB-8446-5EC9-F1937970AB8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553" y="244360"/>
            <a:ext cx="1914148" cy="1078994"/>
          </a:xfrm>
          <a:prstGeom prst="rect">
            <a:avLst/>
          </a:prstGeom>
        </p:spPr>
      </p:pic>
      <p:pic>
        <p:nvPicPr>
          <p:cNvPr id="6" name="Obrázek 5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59E26F44-7CEB-6CE5-55E7-9AAFACE16A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687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FB417-4F30-B9BB-F18B-7F073168DD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B3C5DD-BB04-F950-6C15-629EF5588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>
            <a:normAutofit fontScale="90000"/>
          </a:bodyPr>
          <a:lstStyle/>
          <a:p>
            <a:br>
              <a:rPr lang="cs-CZ" sz="3200" dirty="0"/>
            </a:br>
            <a:r>
              <a:rPr lang="cs-CZ" sz="3200" dirty="0"/>
              <a:t>Konkrétní produkty cestovního ruchu</a:t>
            </a:r>
            <a:br>
              <a:rPr lang="cs-CZ" sz="3200" dirty="0"/>
            </a:br>
            <a:endParaRPr lang="cs-CZ" sz="32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AB35484-A342-483C-C64F-54BD1746D1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2998" y="1232747"/>
            <a:ext cx="10846004" cy="56252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dirty="0"/>
              <a:t>„Klenoty Zlínského kraje“ – zastřešující produkt galerií a muzeí ZK</a:t>
            </a:r>
          </a:p>
          <a:p>
            <a:pPr marL="0" indent="0">
              <a:buNone/>
            </a:pPr>
            <a:r>
              <a:rPr lang="cs-CZ" dirty="0"/>
              <a:t>Cykloturistika ve Zlínském kraji </a:t>
            </a:r>
          </a:p>
          <a:p>
            <a:pPr marL="0" indent="0">
              <a:buNone/>
            </a:pPr>
            <a:r>
              <a:rPr lang="cs-CZ" dirty="0"/>
              <a:t>Wellness </a:t>
            </a:r>
          </a:p>
          <a:p>
            <a:pPr marL="0" indent="0">
              <a:buNone/>
            </a:pPr>
            <a:r>
              <a:rPr lang="cs-CZ" dirty="0"/>
              <a:t>Gastronomie </a:t>
            </a:r>
          </a:p>
          <a:p>
            <a:pPr marL="0" indent="0">
              <a:buNone/>
            </a:pPr>
            <a:r>
              <a:rPr lang="cs-CZ" dirty="0"/>
              <a:t>Baťův region + “Baťa 150“</a:t>
            </a:r>
          </a:p>
          <a:p>
            <a:pPr marL="0" indent="0">
              <a:buNone/>
            </a:pPr>
            <a:r>
              <a:rPr lang="cs-CZ" dirty="0"/>
              <a:t>Evropská kulturní stezka </a:t>
            </a:r>
          </a:p>
          <a:p>
            <a:pPr marL="0" indent="0">
              <a:buNone/>
            </a:pPr>
            <a:r>
              <a:rPr lang="cs-CZ" dirty="0"/>
              <a:t>Stávající produkty a eventy </a:t>
            </a:r>
          </a:p>
          <a:p>
            <a:pPr>
              <a:buFontTx/>
              <a:buChar char="-"/>
            </a:pPr>
            <a:r>
              <a:rPr lang="cs-CZ" dirty="0"/>
              <a:t>Olympiáda dětí a mládeže ve Zlínském kraji v r. 2028</a:t>
            </a:r>
          </a:p>
          <a:p>
            <a:pPr>
              <a:buFontTx/>
              <a:buChar char="-"/>
            </a:pPr>
            <a:r>
              <a:rPr lang="cs-CZ" dirty="0"/>
              <a:t>Nominace města Zlín jako Evropského hlavního města kultury</a:t>
            </a:r>
          </a:p>
        </p:txBody>
      </p:sp>
      <p:pic>
        <p:nvPicPr>
          <p:cNvPr id="5" name="Obrázek 4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C6F18A67-3EDD-9FDB-A15B-8290A504B7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553" y="244360"/>
            <a:ext cx="1914148" cy="1078994"/>
          </a:xfrm>
          <a:prstGeom prst="rect">
            <a:avLst/>
          </a:prstGeom>
        </p:spPr>
      </p:pic>
      <p:pic>
        <p:nvPicPr>
          <p:cNvPr id="6" name="Obrázek 5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76050A77-DC48-72AD-E262-067911866C0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455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3E29D-E8F3-4BE5-BA53-256897B20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1EBBA2-12FF-4740-4E80-FE0C1001B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>
            <a:normAutofit fontScale="90000"/>
          </a:bodyPr>
          <a:lstStyle/>
          <a:p>
            <a:br>
              <a:rPr lang="cs-CZ" sz="3200" dirty="0"/>
            </a:br>
            <a:br>
              <a:rPr lang="cs-CZ" sz="3200" dirty="0"/>
            </a:br>
            <a:endParaRPr lang="cs-CZ" sz="32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7188A01-3E1A-D016-A162-8C09FC5931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2998" y="1232747"/>
            <a:ext cx="10846004" cy="56252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cs-CZ" b="1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dirty="0"/>
              <a:t>Děkuji za pozornost…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3396DF09-1F1C-A7CB-4993-E6CB1CD1EC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553" y="244360"/>
            <a:ext cx="1914148" cy="1078994"/>
          </a:xfrm>
          <a:prstGeom prst="rect">
            <a:avLst/>
          </a:prstGeom>
        </p:spPr>
      </p:pic>
      <p:pic>
        <p:nvPicPr>
          <p:cNvPr id="6" name="Obrázek 5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0AF49A49-8722-A1DB-FF2D-1159045359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701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426794-FD94-345B-FB5B-A4A74B3E39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FD1277-168B-FC21-7D18-4DF1D39EB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>
            <a:normAutofit fontScale="90000"/>
          </a:bodyPr>
          <a:lstStyle/>
          <a:p>
            <a:br>
              <a:rPr lang="cs-CZ" sz="3200" dirty="0"/>
            </a:br>
            <a:endParaRPr lang="cs-CZ" sz="32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9692FD9-299D-AA2A-F5E3-8A7A20C273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8731" y="1374262"/>
            <a:ext cx="10846004" cy="56252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lvl="0" indent="0">
              <a:buNone/>
            </a:pPr>
            <a:endParaRPr lang="cs-CZ" b="1" dirty="0"/>
          </a:p>
          <a:p>
            <a:pPr marL="0" lvl="0" indent="0">
              <a:buNone/>
            </a:pPr>
            <a:endParaRPr lang="cs-CZ" b="1" dirty="0"/>
          </a:p>
          <a:p>
            <a:pPr lvl="0">
              <a:buFontTx/>
              <a:buChar char="-"/>
            </a:pPr>
            <a:r>
              <a:rPr lang="cs-CZ" dirty="0"/>
              <a:t>Analýza předchozích let</a:t>
            </a:r>
          </a:p>
          <a:p>
            <a:pPr lvl="0">
              <a:buFontTx/>
              <a:buChar char="-"/>
            </a:pPr>
            <a:r>
              <a:rPr lang="cs-CZ" dirty="0"/>
              <a:t>Vize  </a:t>
            </a:r>
          </a:p>
          <a:p>
            <a:pPr>
              <a:buFontTx/>
              <a:buChar char="-"/>
            </a:pPr>
            <a:r>
              <a:rPr lang="cs-CZ" dirty="0"/>
              <a:t>Cíle</a:t>
            </a:r>
          </a:p>
          <a:p>
            <a:pPr>
              <a:buFontTx/>
              <a:buChar char="-"/>
            </a:pPr>
            <a:r>
              <a:rPr lang="cs-CZ" dirty="0"/>
              <a:t>Prioritní úkoly </a:t>
            </a:r>
          </a:p>
          <a:p>
            <a:pPr lvl="0">
              <a:buFontTx/>
              <a:buChar char="-"/>
            </a:pPr>
            <a:r>
              <a:rPr lang="cs-CZ" dirty="0"/>
              <a:t>Produkty cestovního ruchu</a:t>
            </a:r>
          </a:p>
          <a:p>
            <a:pPr lvl="0">
              <a:buFontTx/>
              <a:buChar char="-"/>
            </a:pPr>
            <a:endParaRPr lang="cs-CZ" b="1" dirty="0"/>
          </a:p>
          <a:p>
            <a:pPr lvl="0"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AD74B54-E63F-1A1F-86F0-23C3CED298E0}"/>
              </a:ext>
            </a:extLst>
          </p:cNvPr>
          <p:cNvSpPr txBox="1"/>
          <p:nvPr/>
        </p:nvSpPr>
        <p:spPr>
          <a:xfrm>
            <a:off x="678731" y="659769"/>
            <a:ext cx="6094562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500" dirty="0"/>
              <a:t>Zhodnocení aktuální situace v cestovním ruchu a vize rozvoje regionu</a:t>
            </a:r>
          </a:p>
        </p:txBody>
      </p:sp>
      <p:pic>
        <p:nvPicPr>
          <p:cNvPr id="10" name="Obrázek 9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473CBB91-8174-D984-1EA9-3A3A91921CF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938" y="235734"/>
            <a:ext cx="1803673" cy="1016720"/>
          </a:xfrm>
          <a:prstGeom prst="rect">
            <a:avLst/>
          </a:prstGeom>
        </p:spPr>
      </p:pic>
      <p:pic>
        <p:nvPicPr>
          <p:cNvPr id="11" name="Obrázek 10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54F4F763-875B-CDCA-AD5A-AA2912546B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1448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23E10D-C2A8-F285-2B5E-414DD15EF3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CA7D1D-7607-378D-B7D3-D9E5A4630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>
            <a:normAutofit fontScale="90000"/>
          </a:bodyPr>
          <a:lstStyle/>
          <a:p>
            <a:br>
              <a:rPr lang="cs-CZ" sz="3200" dirty="0"/>
            </a:br>
            <a:r>
              <a:rPr lang="cs-CZ" sz="3200" dirty="0"/>
              <a:t>Analýza předchozích let</a:t>
            </a:r>
            <a:br>
              <a:rPr lang="cs-CZ" sz="3200" dirty="0"/>
            </a:br>
            <a:r>
              <a:rPr lang="cs-CZ" sz="3200" dirty="0"/>
              <a:t>- statistiky roku 2025</a:t>
            </a:r>
            <a:br>
              <a:rPr lang="cs-CZ" sz="3200" dirty="0"/>
            </a:br>
            <a:endParaRPr lang="cs-CZ" sz="3200" b="1" dirty="0"/>
          </a:p>
        </p:txBody>
      </p:sp>
      <p:pic>
        <p:nvPicPr>
          <p:cNvPr id="5" name="Obrázek 4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FDBB107C-61C6-8DD9-A11C-A1648F00036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938" y="235734"/>
            <a:ext cx="1726036" cy="972956"/>
          </a:xfrm>
          <a:prstGeom prst="rect">
            <a:avLst/>
          </a:prstGeom>
        </p:spPr>
      </p:pic>
      <p:pic>
        <p:nvPicPr>
          <p:cNvPr id="14" name="Obrázek 13" descr="Obsah obrázku text, diagram, snímek obrazovky, řada/pruh&#10;&#10;Obsah generovaný pomocí AI může být nesprávný.">
            <a:extLst>
              <a:ext uri="{FF2B5EF4-FFF2-40B4-BE49-F238E27FC236}">
                <a16:creationId xmlns:a16="http://schemas.microsoft.com/office/drawing/2014/main" id="{52FDBE79-EBA5-2DB0-A9A4-110F44AF60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5502" y="1431987"/>
            <a:ext cx="8859328" cy="4965367"/>
          </a:xfrm>
          <a:prstGeom prst="rect">
            <a:avLst/>
          </a:prstGeom>
        </p:spPr>
      </p:pic>
      <p:pic>
        <p:nvPicPr>
          <p:cNvPr id="7" name="Obrázek 6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79175262-B1A4-AD61-9F5B-5E97ED823ED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098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BBD85-D847-7B62-8A7D-924512E7D7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EC4AC3-C85A-8FE2-8F16-5D913586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>
            <a:normAutofit fontScale="90000"/>
          </a:bodyPr>
          <a:lstStyle/>
          <a:p>
            <a:br>
              <a:rPr lang="cs-CZ" sz="3200" dirty="0"/>
            </a:br>
            <a:r>
              <a:rPr lang="cs-CZ" sz="3200" dirty="0"/>
              <a:t>Analýza předchozích let</a:t>
            </a:r>
            <a:br>
              <a:rPr lang="cs-CZ" sz="3200" dirty="0"/>
            </a:br>
            <a:r>
              <a:rPr lang="cs-CZ" sz="3200" dirty="0"/>
              <a:t>- statistiky roku 2025</a:t>
            </a:r>
            <a:br>
              <a:rPr lang="cs-CZ" sz="3200" dirty="0"/>
            </a:br>
            <a:endParaRPr lang="cs-CZ" sz="3200" b="1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B8258A71-DA29-F794-6575-68B5B9D3A362}"/>
              </a:ext>
            </a:extLst>
          </p:cNvPr>
          <p:cNvSpPr txBox="1">
            <a:spLocks/>
          </p:cNvSpPr>
          <p:nvPr/>
        </p:nvSpPr>
        <p:spPr>
          <a:xfrm>
            <a:off x="672998" y="5089585"/>
            <a:ext cx="10846004" cy="1850396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err="1"/>
              <a:t>YoY</a:t>
            </a:r>
            <a:r>
              <a:rPr lang="cs-CZ" dirty="0"/>
              <a:t> zvýšení počtu příjezdů i počtu přenocování </a:t>
            </a:r>
          </a:p>
          <a:p>
            <a:r>
              <a:rPr lang="cs-CZ" dirty="0"/>
              <a:t>Průměrné délka pobytu stabilní</a:t>
            </a:r>
          </a:p>
          <a:p>
            <a:r>
              <a:rPr lang="cs-CZ" dirty="0"/>
              <a:t>Valašsko – 8% nárůst v počtu přenocování</a:t>
            </a:r>
          </a:p>
          <a:p>
            <a:r>
              <a:rPr lang="cs-CZ" dirty="0"/>
              <a:t>Zlínsko a </a:t>
            </a:r>
            <a:r>
              <a:rPr lang="cs-CZ" dirty="0" err="1"/>
              <a:t>Luhačovicko</a:t>
            </a:r>
            <a:r>
              <a:rPr lang="cs-CZ" dirty="0"/>
              <a:t> v počtu přenocování na 7. místě mezi 59 DMO</a:t>
            </a:r>
          </a:p>
        </p:txBody>
      </p:sp>
      <p:pic>
        <p:nvPicPr>
          <p:cNvPr id="11" name="Obrázek 10" descr="Obsah obrázku text, snímek obrazovky, Písmo, číslo&#10;&#10;Obsah generovaný pomocí AI může být nesprávný.">
            <a:extLst>
              <a:ext uri="{FF2B5EF4-FFF2-40B4-BE49-F238E27FC236}">
                <a16:creationId xmlns:a16="http://schemas.microsoft.com/office/drawing/2014/main" id="{10928E24-9E8A-D33B-3EA2-5E5F253824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3082" y="1492812"/>
            <a:ext cx="3222744" cy="4882283"/>
          </a:xfrm>
          <a:prstGeom prst="rect">
            <a:avLst/>
          </a:prstGeom>
        </p:spPr>
      </p:pic>
      <p:pic>
        <p:nvPicPr>
          <p:cNvPr id="3" name="Obrázek 2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847F5816-196C-767C-F859-1D7D50AFA8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938" y="235734"/>
            <a:ext cx="1803673" cy="1016720"/>
          </a:xfrm>
          <a:prstGeom prst="rect">
            <a:avLst/>
          </a:prstGeom>
        </p:spPr>
      </p:pic>
      <p:pic>
        <p:nvPicPr>
          <p:cNvPr id="6" name="Obrázek 5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EFA93AA8-7346-628E-F807-C47185CDDB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FBBA4BBE-71DE-740F-1064-70F6A428D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085706"/>
              </p:ext>
            </p:extLst>
          </p:nvPr>
        </p:nvGraphicFramePr>
        <p:xfrm>
          <a:off x="672997" y="1664898"/>
          <a:ext cx="7736089" cy="3246604"/>
        </p:xfrm>
        <a:graphic>
          <a:graphicData uri="http://schemas.openxmlformats.org/drawingml/2006/table">
            <a:tbl>
              <a:tblPr/>
              <a:tblGrid>
                <a:gridCol w="1793132">
                  <a:extLst>
                    <a:ext uri="{9D8B030D-6E8A-4147-A177-3AD203B41FA5}">
                      <a16:colId xmlns:a16="http://schemas.microsoft.com/office/drawing/2014/main" val="1142737317"/>
                    </a:ext>
                  </a:extLst>
                </a:gridCol>
                <a:gridCol w="922183">
                  <a:extLst>
                    <a:ext uri="{9D8B030D-6E8A-4147-A177-3AD203B41FA5}">
                      <a16:colId xmlns:a16="http://schemas.microsoft.com/office/drawing/2014/main" val="621147356"/>
                    </a:ext>
                  </a:extLst>
                </a:gridCol>
                <a:gridCol w="922183">
                  <a:extLst>
                    <a:ext uri="{9D8B030D-6E8A-4147-A177-3AD203B41FA5}">
                      <a16:colId xmlns:a16="http://schemas.microsoft.com/office/drawing/2014/main" val="1996597459"/>
                    </a:ext>
                  </a:extLst>
                </a:gridCol>
                <a:gridCol w="1144189">
                  <a:extLst>
                    <a:ext uri="{9D8B030D-6E8A-4147-A177-3AD203B41FA5}">
                      <a16:colId xmlns:a16="http://schemas.microsoft.com/office/drawing/2014/main" val="350026926"/>
                    </a:ext>
                  </a:extLst>
                </a:gridCol>
                <a:gridCol w="1349120">
                  <a:extLst>
                    <a:ext uri="{9D8B030D-6E8A-4147-A177-3AD203B41FA5}">
                      <a16:colId xmlns:a16="http://schemas.microsoft.com/office/drawing/2014/main" val="1174123412"/>
                    </a:ext>
                  </a:extLst>
                </a:gridCol>
                <a:gridCol w="802641">
                  <a:extLst>
                    <a:ext uri="{9D8B030D-6E8A-4147-A177-3AD203B41FA5}">
                      <a16:colId xmlns:a16="http://schemas.microsoft.com/office/drawing/2014/main" val="4187156477"/>
                    </a:ext>
                  </a:extLst>
                </a:gridCol>
                <a:gridCol w="802641">
                  <a:extLst>
                    <a:ext uri="{9D8B030D-6E8A-4147-A177-3AD203B41FA5}">
                      <a16:colId xmlns:a16="http://schemas.microsoft.com/office/drawing/2014/main" val="1524485569"/>
                    </a:ext>
                  </a:extLst>
                </a:gridCol>
              </a:tblGrid>
              <a:tr h="108618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Destinace (DMO)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Počet příjezdů 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Počet příjezdů 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Počet přenocování 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Počet přenocování 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Prům. doba pobytu 2024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4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Prům</a:t>
                      </a:r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. doba pobytu 2025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000836"/>
                  </a:ext>
                </a:extLst>
              </a:tr>
              <a:tr h="647560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Zlínsko a Luhačovicko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282 313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284 984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1 026 767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1 037 740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260635"/>
                  </a:ext>
                </a:extLst>
              </a:tr>
              <a:tr h="55860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Valašsko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299 195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319 920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652 086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703 377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1569"/>
                  </a:ext>
                </a:extLst>
              </a:tr>
              <a:tr h="292581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Slovácko (ZK)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148 920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151 338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354 222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363 922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632993"/>
                  </a:ext>
                </a:extLst>
              </a:tr>
              <a:tr h="33083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Kroměřížsko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89 502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92 080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192 545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196 027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3,13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986972"/>
                  </a:ext>
                </a:extLst>
              </a:tr>
              <a:tr h="330836"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819 930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848 322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2 225 620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cs-CZ" sz="1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301 066</a:t>
                      </a:r>
                      <a:endParaRPr lang="cs-CZ" sz="1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cs-CZ" sz="1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1854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9863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D4630-9143-FC81-DB97-7F2BD2D8EF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48EED0-955B-BEB5-18F2-BB0CB9ECB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>
            <a:normAutofit fontScale="90000"/>
          </a:bodyPr>
          <a:lstStyle/>
          <a:p>
            <a:r>
              <a:rPr lang="cs-CZ" sz="3000" dirty="0"/>
              <a:t>Vývoj počet přenocování</a:t>
            </a:r>
            <a:br>
              <a:rPr lang="cs-CZ" sz="3000" dirty="0"/>
            </a:br>
            <a:r>
              <a:rPr lang="cs-CZ" sz="3000" dirty="0"/>
              <a:t>a počet příjezdů v HUZ </a:t>
            </a:r>
            <a:br>
              <a:rPr lang="cs-CZ" sz="3200" dirty="0"/>
            </a:br>
            <a:endParaRPr lang="cs-CZ" sz="3200" b="1" dirty="0"/>
          </a:p>
        </p:txBody>
      </p:sp>
      <p:graphicFrame>
        <p:nvGraphicFramePr>
          <p:cNvPr id="15" name="Tabulka 14">
            <a:extLst>
              <a:ext uri="{FF2B5EF4-FFF2-40B4-BE49-F238E27FC236}">
                <a16:creationId xmlns:a16="http://schemas.microsoft.com/office/drawing/2014/main" id="{17C36AFE-D1FC-5FFE-B887-84DAEBB187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4054617"/>
              </p:ext>
            </p:extLst>
          </p:nvPr>
        </p:nvGraphicFramePr>
        <p:xfrm>
          <a:off x="5974944" y="1649877"/>
          <a:ext cx="5696597" cy="47940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7590">
                  <a:extLst>
                    <a:ext uri="{9D8B030D-6E8A-4147-A177-3AD203B41FA5}">
                      <a16:colId xmlns:a16="http://schemas.microsoft.com/office/drawing/2014/main" val="977865993"/>
                    </a:ext>
                  </a:extLst>
                </a:gridCol>
                <a:gridCol w="1581773">
                  <a:extLst>
                    <a:ext uri="{9D8B030D-6E8A-4147-A177-3AD203B41FA5}">
                      <a16:colId xmlns:a16="http://schemas.microsoft.com/office/drawing/2014/main" val="1357598904"/>
                    </a:ext>
                  </a:extLst>
                </a:gridCol>
                <a:gridCol w="1901548">
                  <a:extLst>
                    <a:ext uri="{9D8B030D-6E8A-4147-A177-3AD203B41FA5}">
                      <a16:colId xmlns:a16="http://schemas.microsoft.com/office/drawing/2014/main" val="4285254793"/>
                    </a:ext>
                  </a:extLst>
                </a:gridCol>
                <a:gridCol w="1385686">
                  <a:extLst>
                    <a:ext uri="{9D8B030D-6E8A-4147-A177-3AD203B41FA5}">
                      <a16:colId xmlns:a16="http://schemas.microsoft.com/office/drawing/2014/main" val="2538775350"/>
                    </a:ext>
                  </a:extLst>
                </a:gridCol>
              </a:tblGrid>
              <a:tr h="244014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 dirty="0">
                          <a:effectLst/>
                        </a:rPr>
                        <a:t>ZLÍNSKÝ KRAJ – HOSTÉ</a:t>
                      </a:r>
                      <a:endParaRPr lang="cs-CZ" sz="14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170366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ROK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Celkem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Nerezidenti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Rezidenti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92587215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2010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462 676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57 939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404 737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47197098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2011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469 335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64 723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404 612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06131668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2012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571 719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96 688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475 031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08734613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2013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603 301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108 707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494 594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7596426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2014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603 414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98 520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504 894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541404229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2015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661 149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102 891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558 258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45739139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2016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686 935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110 613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576 322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839734866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2017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714 238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118 777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595 461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71944158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2018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779 124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125 429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653 695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6507041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2019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808 451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123 687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684 764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79113534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2020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500 512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42 895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457 617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743450210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2021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555 228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43 266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511 962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05756508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>
                          <a:effectLst/>
                        </a:rPr>
                        <a:t>2022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802 061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95 852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706 209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56613414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 dirty="0">
                          <a:effectLst/>
                        </a:rPr>
                        <a:t>2023</a:t>
                      </a:r>
                      <a:endParaRPr lang="cs-CZ" sz="14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821 743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112 582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709 161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13532864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 dirty="0">
                          <a:effectLst/>
                        </a:rPr>
                        <a:t>2024</a:t>
                      </a:r>
                      <a:endParaRPr lang="cs-CZ" sz="14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819 930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116 005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703 925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6619381"/>
                  </a:ext>
                </a:extLst>
              </a:tr>
              <a:tr h="2676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400" kern="100" dirty="0">
                          <a:effectLst/>
                        </a:rPr>
                        <a:t>2025</a:t>
                      </a:r>
                      <a:endParaRPr lang="cs-CZ" sz="14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848 322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125 494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722 828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94867513"/>
                  </a:ext>
                </a:extLst>
              </a:tr>
            </a:tbl>
          </a:graphicData>
        </a:graphic>
      </p:graphicFrame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9FF4D6D2-BFA9-4AE0-7256-B81B66F9EE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54011"/>
              </p:ext>
            </p:extLst>
          </p:nvPr>
        </p:nvGraphicFramePr>
        <p:xfrm>
          <a:off x="394923" y="1099066"/>
          <a:ext cx="5100103" cy="53938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938">
                  <a:extLst>
                    <a:ext uri="{9D8B030D-6E8A-4147-A177-3AD203B41FA5}">
                      <a16:colId xmlns:a16="http://schemas.microsoft.com/office/drawing/2014/main" val="2310581910"/>
                    </a:ext>
                  </a:extLst>
                </a:gridCol>
                <a:gridCol w="1039630">
                  <a:extLst>
                    <a:ext uri="{9D8B030D-6E8A-4147-A177-3AD203B41FA5}">
                      <a16:colId xmlns:a16="http://schemas.microsoft.com/office/drawing/2014/main" val="878675738"/>
                    </a:ext>
                  </a:extLst>
                </a:gridCol>
                <a:gridCol w="1249803">
                  <a:extLst>
                    <a:ext uri="{9D8B030D-6E8A-4147-A177-3AD203B41FA5}">
                      <a16:colId xmlns:a16="http://schemas.microsoft.com/office/drawing/2014/main" val="3859706854"/>
                    </a:ext>
                  </a:extLst>
                </a:gridCol>
                <a:gridCol w="954803">
                  <a:extLst>
                    <a:ext uri="{9D8B030D-6E8A-4147-A177-3AD203B41FA5}">
                      <a16:colId xmlns:a16="http://schemas.microsoft.com/office/drawing/2014/main" val="1535919299"/>
                    </a:ext>
                  </a:extLst>
                </a:gridCol>
                <a:gridCol w="1311929">
                  <a:extLst>
                    <a:ext uri="{9D8B030D-6E8A-4147-A177-3AD203B41FA5}">
                      <a16:colId xmlns:a16="http://schemas.microsoft.com/office/drawing/2014/main" val="2119411903"/>
                    </a:ext>
                  </a:extLst>
                </a:gridCol>
              </a:tblGrid>
              <a:tr h="23564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ZLÍNSKÝ KRAJ – PŘENOCOVÁNÍ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 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3501634236"/>
                  </a:ext>
                </a:extLst>
              </a:tr>
              <a:tr h="842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ROK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Celkem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Nerezidenti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Rezidenti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Průměrný počet dní (počet nocí -1)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2459709221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2010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1 568 053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160 870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1 407 183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4,4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3430437994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2011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1 531 553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166 728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1 364 825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4,3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1939745678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2012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1 740 672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257 636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1 483 036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730540617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2013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1 775 881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279 347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1 496 534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3,9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3862181202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2014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1 851 323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257 354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1 593 969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4,1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1709657640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2015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2 010 791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245 303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1 765 488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2555254079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2016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2 056 595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248 333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1 808 259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1060448179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2017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2 104 474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272 633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1 831 841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3,9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3984154829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2018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2 227 040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286 351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1 940 689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3,9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445232420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2019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2 272 163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282 153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1 990 010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3,8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950697264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2020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1 608 879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105 920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1 502 959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4,2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3015922606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2021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1 735 017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100 170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1 634 847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4,1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1578168849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2022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2 263 338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210 961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2 052 377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3,8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3522880200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2023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2 265 857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244 467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2 021 390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3,8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2959712257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2024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2 226 220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243 401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1 982 819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3,7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1132334042"/>
                  </a:ext>
                </a:extLst>
              </a:tr>
              <a:tr h="2697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buNone/>
                      </a:pPr>
                      <a:r>
                        <a:rPr lang="cs-CZ" sz="1300" kern="100">
                          <a:effectLst/>
                        </a:rPr>
                        <a:t>2025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2 301 066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261 369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>
                          <a:effectLst/>
                        </a:rPr>
                        <a:t>2 039 697</a:t>
                      </a:r>
                      <a:endParaRPr lang="cs-CZ" sz="16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buNone/>
                      </a:pPr>
                      <a:r>
                        <a:rPr lang="cs-CZ" sz="1600" kern="100" dirty="0">
                          <a:effectLst/>
                        </a:rPr>
                        <a:t>3,7</a:t>
                      </a:r>
                      <a:endParaRPr lang="cs-CZ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614" marR="41614" marT="0" marB="0"/>
                </a:tc>
                <a:extLst>
                  <a:ext uri="{0D108BD9-81ED-4DB2-BD59-A6C34878D82A}">
                    <a16:rowId xmlns:a16="http://schemas.microsoft.com/office/drawing/2014/main" val="1484705612"/>
                  </a:ext>
                </a:extLst>
              </a:tr>
            </a:tbl>
          </a:graphicData>
        </a:graphic>
      </p:graphicFrame>
      <p:pic>
        <p:nvPicPr>
          <p:cNvPr id="6" name="Obrázek 5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0E4364A8-9141-ADB3-88B9-E2E40A7A04E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938" y="235734"/>
            <a:ext cx="1803673" cy="1016720"/>
          </a:xfrm>
          <a:prstGeom prst="rect">
            <a:avLst/>
          </a:prstGeom>
        </p:spPr>
      </p:pic>
      <p:pic>
        <p:nvPicPr>
          <p:cNvPr id="7" name="Obrázek 6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92FBC4D8-BBE7-F489-F074-89490D4C25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830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78EB96-1B9C-EB10-40FD-16EE8EA31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A39220-8577-03CC-51D4-E4ABF8CE6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>
            <a:normAutofit fontScale="90000"/>
          </a:bodyPr>
          <a:lstStyle/>
          <a:p>
            <a:br>
              <a:rPr lang="cs-CZ" sz="2900" dirty="0"/>
            </a:br>
            <a:br>
              <a:rPr lang="cs-CZ" sz="2900" dirty="0"/>
            </a:br>
            <a:r>
              <a:rPr lang="cs-CZ" sz="2900" dirty="0"/>
              <a:t>Vývoj počet přenocování Q 2025</a:t>
            </a:r>
            <a:br>
              <a:rPr lang="cs-CZ" sz="3200" dirty="0"/>
            </a:br>
            <a:endParaRPr lang="cs-CZ" sz="3200" b="1" dirty="0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368823A1-6200-CA5F-FD50-14494AF4B9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5577414"/>
              </p:ext>
            </p:extLst>
          </p:nvPr>
        </p:nvGraphicFramePr>
        <p:xfrm>
          <a:off x="690113" y="1763020"/>
          <a:ext cx="4692772" cy="19722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1560">
                  <a:extLst>
                    <a:ext uri="{9D8B030D-6E8A-4147-A177-3AD203B41FA5}">
                      <a16:colId xmlns:a16="http://schemas.microsoft.com/office/drawing/2014/main" val="2088546895"/>
                    </a:ext>
                  </a:extLst>
                </a:gridCol>
                <a:gridCol w="1224970">
                  <a:extLst>
                    <a:ext uri="{9D8B030D-6E8A-4147-A177-3AD203B41FA5}">
                      <a16:colId xmlns:a16="http://schemas.microsoft.com/office/drawing/2014/main" val="76421715"/>
                    </a:ext>
                  </a:extLst>
                </a:gridCol>
                <a:gridCol w="1448121">
                  <a:extLst>
                    <a:ext uri="{9D8B030D-6E8A-4147-A177-3AD203B41FA5}">
                      <a16:colId xmlns:a16="http://schemas.microsoft.com/office/drawing/2014/main" val="2074717929"/>
                    </a:ext>
                  </a:extLst>
                </a:gridCol>
                <a:gridCol w="1448121">
                  <a:extLst>
                    <a:ext uri="{9D8B030D-6E8A-4147-A177-3AD203B41FA5}">
                      <a16:colId xmlns:a16="http://schemas.microsoft.com/office/drawing/2014/main" val="2277145188"/>
                    </a:ext>
                  </a:extLst>
                </a:gridCol>
              </a:tblGrid>
              <a:tr h="345102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400" kern="100" dirty="0">
                          <a:effectLst/>
                        </a:rPr>
                        <a:t>ZLÍNSKÝ KRAJ – PŘENOCOVÁNÍ 1.Q</a:t>
                      </a:r>
                      <a:endParaRPr lang="cs-CZ" sz="14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840852"/>
                  </a:ext>
                </a:extLst>
              </a:tr>
              <a:tr h="2711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rok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celkem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nerezidenti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Rezidenti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7234993"/>
                  </a:ext>
                </a:extLst>
              </a:tr>
              <a:tr h="2711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2019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364 253 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48 798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315 455 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18690597"/>
                  </a:ext>
                </a:extLst>
              </a:tr>
              <a:tr h="2711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348 237 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28 775 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319 462 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70760011"/>
                  </a:ext>
                </a:extLst>
              </a:tr>
              <a:tr h="2711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2023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344 733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47 971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296 762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0735753"/>
                  </a:ext>
                </a:extLst>
              </a:tr>
              <a:tr h="2711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2024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345 337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40 962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304 375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23025684"/>
                  </a:ext>
                </a:extLst>
              </a:tr>
              <a:tr h="27118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347 307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44 189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303 118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2618920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B9E4DCAE-3F81-9BBC-C008-84349D58CB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511285"/>
              </p:ext>
            </p:extLst>
          </p:nvPr>
        </p:nvGraphicFramePr>
        <p:xfrm>
          <a:off x="5897712" y="1763020"/>
          <a:ext cx="5604175" cy="19581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6281">
                  <a:extLst>
                    <a:ext uri="{9D8B030D-6E8A-4147-A177-3AD203B41FA5}">
                      <a16:colId xmlns:a16="http://schemas.microsoft.com/office/drawing/2014/main" val="211660957"/>
                    </a:ext>
                  </a:extLst>
                </a:gridCol>
                <a:gridCol w="1408270">
                  <a:extLst>
                    <a:ext uri="{9D8B030D-6E8A-4147-A177-3AD203B41FA5}">
                      <a16:colId xmlns:a16="http://schemas.microsoft.com/office/drawing/2014/main" val="2695286436"/>
                    </a:ext>
                  </a:extLst>
                </a:gridCol>
                <a:gridCol w="1664812">
                  <a:extLst>
                    <a:ext uri="{9D8B030D-6E8A-4147-A177-3AD203B41FA5}">
                      <a16:colId xmlns:a16="http://schemas.microsoft.com/office/drawing/2014/main" val="4012878695"/>
                    </a:ext>
                  </a:extLst>
                </a:gridCol>
                <a:gridCol w="1664812">
                  <a:extLst>
                    <a:ext uri="{9D8B030D-6E8A-4147-A177-3AD203B41FA5}">
                      <a16:colId xmlns:a16="http://schemas.microsoft.com/office/drawing/2014/main" val="15996491"/>
                    </a:ext>
                  </a:extLst>
                </a:gridCol>
              </a:tblGrid>
              <a:tr h="342649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ZLÍNSKÝ KRAJ – PŘENOCOVÁNÍ 2.Q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8023698"/>
                  </a:ext>
                </a:extLst>
              </a:tr>
              <a:tr h="2692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rok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celkem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nerezidenti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Rezidenti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2992509"/>
                  </a:ext>
                </a:extLst>
              </a:tr>
              <a:tr h="2692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2019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574 390 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70 396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503 994 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4024512"/>
                  </a:ext>
                </a:extLst>
              </a:tr>
              <a:tr h="2692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574 365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53 216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521 149 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9731739"/>
                  </a:ext>
                </a:extLst>
              </a:tr>
              <a:tr h="2692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2023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586 607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65 229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521 378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47772973"/>
                  </a:ext>
                </a:extLst>
              </a:tr>
              <a:tr h="2692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2024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578 037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62 657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515 380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82002553"/>
                  </a:ext>
                </a:extLst>
              </a:tr>
              <a:tr h="2692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610 625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71 480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539 145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3234297"/>
                  </a:ext>
                </a:extLst>
              </a:tr>
            </a:tbl>
          </a:graphicData>
        </a:graphic>
      </p:graphicFrame>
      <p:graphicFrame>
        <p:nvGraphicFramePr>
          <p:cNvPr id="9" name="Tabulka 8">
            <a:extLst>
              <a:ext uri="{FF2B5EF4-FFF2-40B4-BE49-F238E27FC236}">
                <a16:creationId xmlns:a16="http://schemas.microsoft.com/office/drawing/2014/main" id="{D3E954C2-E008-20EF-1AB2-A8897D5CA2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7055548"/>
              </p:ext>
            </p:extLst>
          </p:nvPr>
        </p:nvGraphicFramePr>
        <p:xfrm>
          <a:off x="690113" y="4169511"/>
          <a:ext cx="4891177" cy="17799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6066">
                  <a:extLst>
                    <a:ext uri="{9D8B030D-6E8A-4147-A177-3AD203B41FA5}">
                      <a16:colId xmlns:a16="http://schemas.microsoft.com/office/drawing/2014/main" val="3702603704"/>
                    </a:ext>
                  </a:extLst>
                </a:gridCol>
                <a:gridCol w="1229101">
                  <a:extLst>
                    <a:ext uri="{9D8B030D-6E8A-4147-A177-3AD203B41FA5}">
                      <a16:colId xmlns:a16="http://schemas.microsoft.com/office/drawing/2014/main" val="2213724399"/>
                    </a:ext>
                  </a:extLst>
                </a:gridCol>
                <a:gridCol w="1453005">
                  <a:extLst>
                    <a:ext uri="{9D8B030D-6E8A-4147-A177-3AD203B41FA5}">
                      <a16:colId xmlns:a16="http://schemas.microsoft.com/office/drawing/2014/main" val="3826908313"/>
                    </a:ext>
                  </a:extLst>
                </a:gridCol>
                <a:gridCol w="1453005">
                  <a:extLst>
                    <a:ext uri="{9D8B030D-6E8A-4147-A177-3AD203B41FA5}">
                      <a16:colId xmlns:a16="http://schemas.microsoft.com/office/drawing/2014/main" val="197766929"/>
                    </a:ext>
                  </a:extLst>
                </a:gridCol>
              </a:tblGrid>
              <a:tr h="311467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ZLÍNSKÝ KRAJ – PŘENOCOVÁNÍ 3.Q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969668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rok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celkem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nerezidenti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Rezidenti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4250293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2019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915 298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104 239 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811 059 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60106240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948 703 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84 027 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864 676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4131121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2023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959 982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88 325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871 657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96413185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2024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883 043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92 481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790 562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3269953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927 125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100 036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827 079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09877454"/>
                  </a:ext>
                </a:extLst>
              </a:tr>
            </a:tbl>
          </a:graphicData>
        </a:graphic>
      </p:graphicFrame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108E7F6A-BD90-17C8-78C5-9366015120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217603"/>
              </p:ext>
            </p:extLst>
          </p:nvPr>
        </p:nvGraphicFramePr>
        <p:xfrm>
          <a:off x="5998162" y="4169510"/>
          <a:ext cx="5503725" cy="17799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0753">
                  <a:extLst>
                    <a:ext uri="{9D8B030D-6E8A-4147-A177-3AD203B41FA5}">
                      <a16:colId xmlns:a16="http://schemas.microsoft.com/office/drawing/2014/main" val="933806571"/>
                    </a:ext>
                  </a:extLst>
                </a:gridCol>
                <a:gridCol w="1383028">
                  <a:extLst>
                    <a:ext uri="{9D8B030D-6E8A-4147-A177-3AD203B41FA5}">
                      <a16:colId xmlns:a16="http://schemas.microsoft.com/office/drawing/2014/main" val="4086490038"/>
                    </a:ext>
                  </a:extLst>
                </a:gridCol>
                <a:gridCol w="1634972">
                  <a:extLst>
                    <a:ext uri="{9D8B030D-6E8A-4147-A177-3AD203B41FA5}">
                      <a16:colId xmlns:a16="http://schemas.microsoft.com/office/drawing/2014/main" val="2190191126"/>
                    </a:ext>
                  </a:extLst>
                </a:gridCol>
                <a:gridCol w="1634972">
                  <a:extLst>
                    <a:ext uri="{9D8B030D-6E8A-4147-A177-3AD203B41FA5}">
                      <a16:colId xmlns:a16="http://schemas.microsoft.com/office/drawing/2014/main" val="367694523"/>
                    </a:ext>
                  </a:extLst>
                </a:gridCol>
              </a:tblGrid>
              <a:tr h="31146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400" kern="100">
                          <a:effectLst/>
                        </a:rPr>
                        <a:t>ZLÍNSKÝ KRAJ – PŘENOCOVÁNÍ 4.Q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50654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rok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celkem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nerezidenti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rezidenti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45002954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2019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418 222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58 720 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359 502 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8889590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2022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392 033 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44 943 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347 090 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7147733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2023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388 160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47 405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340 755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0766919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2024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404 052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50 129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353 923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68353609"/>
                  </a:ext>
                </a:extLst>
              </a:tr>
              <a:tr h="244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100" kern="100">
                          <a:effectLst/>
                        </a:rPr>
                        <a:t>2025</a:t>
                      </a:r>
                      <a:endParaRPr lang="cs-CZ" sz="14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409 560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>
                          <a:effectLst/>
                        </a:rPr>
                        <a:t>53 458</a:t>
                      </a:r>
                      <a:endParaRPr lang="cs-CZ" sz="13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25"/>
                        </a:spcAft>
                        <a:buNone/>
                      </a:pPr>
                      <a:r>
                        <a:rPr lang="cs-CZ" sz="1300" kern="100" dirty="0">
                          <a:effectLst/>
                        </a:rPr>
                        <a:t>356 102</a:t>
                      </a:r>
                      <a:endParaRPr lang="cs-CZ" sz="13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2307324"/>
                  </a:ext>
                </a:extLst>
              </a:tr>
            </a:tbl>
          </a:graphicData>
        </a:graphic>
      </p:graphicFrame>
      <p:pic>
        <p:nvPicPr>
          <p:cNvPr id="3" name="Obrázek 2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456DD1AF-7310-0AA8-A0B5-32D80D14F3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938" y="235734"/>
            <a:ext cx="1803673" cy="1016720"/>
          </a:xfrm>
          <a:prstGeom prst="rect">
            <a:avLst/>
          </a:prstGeom>
        </p:spPr>
      </p:pic>
      <p:pic>
        <p:nvPicPr>
          <p:cNvPr id="7" name="Obrázek 6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97F22F10-ACFF-54E8-38EE-EDEC5664A81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96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3DCB74-4998-A502-AC44-16E37FF8C9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4DF7DE-0D16-98D8-58B2-29FE8E793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>
            <a:normAutofit fontScale="90000"/>
          </a:bodyPr>
          <a:lstStyle/>
          <a:p>
            <a:br>
              <a:rPr lang="cs-CZ" sz="3200" dirty="0"/>
            </a:br>
            <a:r>
              <a:rPr lang="cs-CZ" sz="3200" dirty="0"/>
              <a:t>Vize  </a:t>
            </a:r>
            <a:br>
              <a:rPr lang="cs-CZ" sz="3200" dirty="0"/>
            </a:br>
            <a:endParaRPr lang="cs-CZ" sz="32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95FC125-BFB4-32F8-2D72-97E7BBE29D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2998" y="1401814"/>
            <a:ext cx="10846004" cy="562525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cs-CZ" dirty="0"/>
              <a:t>Úzká spolupráce s DMO </a:t>
            </a:r>
          </a:p>
          <a:p>
            <a:r>
              <a:rPr lang="cs-CZ" dirty="0"/>
              <a:t>Kooperace s dalšími subjekty cestovního ruchu -  soukromý sektor, veřejný sektor i neziskové organizace</a:t>
            </a:r>
          </a:p>
          <a:p>
            <a:r>
              <a:rPr lang="cs-CZ" dirty="0"/>
              <a:t>Dokončení aktualizace Koncepce udržitelného rozvoje cestovního ruchu ve Zlínském kraji 2030 </a:t>
            </a:r>
          </a:p>
          <a:p>
            <a:r>
              <a:rPr lang="cs-CZ" dirty="0"/>
              <a:t>Změna názvu krajské DMO a případná změna právní formy</a:t>
            </a:r>
          </a:p>
          <a:p>
            <a:r>
              <a:rPr lang="cs-CZ" dirty="0" err="1"/>
              <a:t>Rebranding</a:t>
            </a:r>
            <a:r>
              <a:rPr lang="cs-CZ" dirty="0"/>
              <a:t> značky Východní Moravy – sjednocení vizuální identity a sjednocení komunikace</a:t>
            </a:r>
          </a:p>
          <a:p>
            <a:r>
              <a:rPr lang="cs-CZ" dirty="0"/>
              <a:t>Efektivní MKT komunikace a pravidelné vyhodnocování jednotlivých aktivit</a:t>
            </a:r>
          </a:p>
          <a:p>
            <a:r>
              <a:rPr lang="cs-CZ" dirty="0"/>
              <a:t>Rozhodování na základě dat a analýz (návštěvnost, </a:t>
            </a:r>
            <a:r>
              <a:rPr lang="cs-CZ" dirty="0" err="1"/>
              <a:t>ek</a:t>
            </a:r>
            <a:r>
              <a:rPr lang="cs-CZ" dirty="0"/>
              <a:t>. přínosy, reporting ad.)</a:t>
            </a:r>
          </a:p>
          <a:p>
            <a:r>
              <a:rPr lang="cs-CZ" dirty="0"/>
              <a:t>Koncentrace na on-line marketingové aktivity</a:t>
            </a:r>
          </a:p>
          <a:p>
            <a:r>
              <a:rPr lang="cs-CZ" dirty="0"/>
              <a:t>Zacílení na tvorbu a efektivní práci s konkrétními produkty cestovního ruchu (např. „Karta návštěvníka“) </a:t>
            </a:r>
          </a:p>
        </p:txBody>
      </p:sp>
      <p:pic>
        <p:nvPicPr>
          <p:cNvPr id="5" name="Obrázek 4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F118B97A-E491-F87F-E39B-8C5C3EEFAC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4938" y="235734"/>
            <a:ext cx="1914148" cy="1078994"/>
          </a:xfrm>
          <a:prstGeom prst="rect">
            <a:avLst/>
          </a:prstGeom>
        </p:spPr>
      </p:pic>
      <p:pic>
        <p:nvPicPr>
          <p:cNvPr id="6" name="Obrázek 5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75B31120-09CE-BECB-BA19-7B0664715F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274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C476A1-E102-20D8-BDE0-D029AE008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88F50E-759B-0FC3-3266-C766A442A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>
            <a:normAutofit fontScale="90000"/>
          </a:bodyPr>
          <a:lstStyle/>
          <a:p>
            <a:br>
              <a:rPr lang="cs-CZ" sz="3200" dirty="0"/>
            </a:br>
            <a:r>
              <a:rPr lang="cs-CZ" sz="3200" dirty="0"/>
              <a:t>CÍLE:</a:t>
            </a:r>
            <a:br>
              <a:rPr lang="cs-CZ" sz="3200" dirty="0"/>
            </a:br>
            <a:endParaRPr lang="cs-CZ" sz="32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26565D0-7989-4438-04BA-C63D60A6A3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2998" y="1232747"/>
            <a:ext cx="10846004" cy="56252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5" name="Obrázek 4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3C8FC711-6111-8E03-FD4E-3F1039D4D9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553" y="244360"/>
            <a:ext cx="1914148" cy="1078994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A8479211-4B84-C5AB-95A5-A474483F9FF4}"/>
              </a:ext>
            </a:extLst>
          </p:cNvPr>
          <p:cNvSpPr txBox="1">
            <a:spLocks/>
          </p:cNvSpPr>
          <p:nvPr/>
        </p:nvSpPr>
        <p:spPr>
          <a:xfrm>
            <a:off x="247122" y="1349290"/>
            <a:ext cx="10846004" cy="56252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dirty="0"/>
              <a:t>Hlavní cíle CCRVM pro i s ohledem na globální cíle:</a:t>
            </a:r>
          </a:p>
          <a:p>
            <a:pPr lvl="0"/>
            <a:r>
              <a:rPr lang="cs-CZ" sz="2400" dirty="0"/>
              <a:t>Zvýšit celkovou návštěvnost regionu (s důrazem na </a:t>
            </a:r>
            <a:r>
              <a:rPr lang="cs-CZ" sz="2400" dirty="0" err="1"/>
              <a:t>přenocující</a:t>
            </a:r>
            <a:r>
              <a:rPr lang="cs-CZ" sz="2400" dirty="0"/>
              <a:t> turisty).</a:t>
            </a:r>
          </a:p>
          <a:p>
            <a:pPr lvl="0"/>
            <a:r>
              <a:rPr lang="cs-CZ" sz="2400" dirty="0"/>
              <a:t>Zpomalit zkracování délky pobytu.</a:t>
            </a:r>
          </a:p>
          <a:p>
            <a:r>
              <a:rPr lang="cs-CZ" sz="2400" dirty="0"/>
              <a:t>Profesionalizovat a efektivně řídit marketingové kampaně.</a:t>
            </a:r>
          </a:p>
          <a:p>
            <a:r>
              <a:rPr lang="cs-CZ" sz="2400" dirty="0"/>
              <a:t>Systémově pracovat s daty (včetně GSM, TIC, on-line).</a:t>
            </a:r>
          </a:p>
          <a:p>
            <a:pPr lvl="0"/>
            <a:r>
              <a:rPr lang="cs-CZ" sz="2400" dirty="0"/>
              <a:t>Rozvíjet návštěvnost mimo hlavní sezónu a do méně navštěvovaných lokalit.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CC93555E-EF89-176C-EBCD-4A44918DA37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741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A4D5EB-3259-4424-EEC5-7BBEC9943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3A3927-EBD4-0F5C-C61C-23D615BF8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0208"/>
          </a:xfrm>
        </p:spPr>
        <p:txBody>
          <a:bodyPr>
            <a:normAutofit fontScale="90000"/>
          </a:bodyPr>
          <a:lstStyle/>
          <a:p>
            <a:br>
              <a:rPr lang="cs-CZ" sz="3200" dirty="0"/>
            </a:br>
            <a:r>
              <a:rPr lang="cs-CZ" sz="3200" dirty="0"/>
              <a:t>CÍLE:</a:t>
            </a:r>
            <a:br>
              <a:rPr lang="cs-CZ" sz="3200" dirty="0"/>
            </a:br>
            <a:endParaRPr lang="cs-CZ" sz="32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F4CAFD0-1D06-544A-0F11-6A3C98423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2998" y="1232747"/>
            <a:ext cx="10846004" cy="5625253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5" name="Obrázek 4" descr="Obsah obrázku květina, text, rostlina, design&#10;&#10;Obsah generovaný pomocí AI může být nesprávný.">
            <a:extLst>
              <a:ext uri="{FF2B5EF4-FFF2-40B4-BE49-F238E27FC236}">
                <a16:creationId xmlns:a16="http://schemas.microsoft.com/office/drawing/2014/main" id="{16915996-2D64-8E53-C7B9-0E0C476369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553" y="244360"/>
            <a:ext cx="1914148" cy="1078994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1C5AB0A1-A2E2-7CF1-14F9-A2DC2FAF6531}"/>
              </a:ext>
            </a:extLst>
          </p:cNvPr>
          <p:cNvSpPr txBox="1">
            <a:spLocks/>
          </p:cNvSpPr>
          <p:nvPr/>
        </p:nvSpPr>
        <p:spPr>
          <a:xfrm>
            <a:off x="247122" y="1349290"/>
            <a:ext cx="10846004" cy="562525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9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9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cs-CZ" sz="2400" dirty="0"/>
              <a:t>Nutné definovat klíčové měřitelné indikátory (KPI) </a:t>
            </a:r>
          </a:p>
          <a:p>
            <a:pPr lvl="0"/>
            <a:r>
              <a:rPr lang="cs-CZ" sz="2400" dirty="0"/>
              <a:t>Globální cíle do roku 2030:</a:t>
            </a:r>
          </a:p>
          <a:p>
            <a:pPr marL="0" lv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494C3D3-870E-CBE1-0530-8D88D1C371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1" y="2212812"/>
            <a:ext cx="9340970" cy="4662569"/>
          </a:xfrm>
          <a:prstGeom prst="rect">
            <a:avLst/>
          </a:prstGeom>
        </p:spPr>
      </p:pic>
      <p:pic>
        <p:nvPicPr>
          <p:cNvPr id="7" name="Obrázek 6" descr="Obsah obrázku text, Písmo, logo, Grafika&#10;&#10;Popis byl vytvořen automaticky">
            <a:extLst>
              <a:ext uri="{FF2B5EF4-FFF2-40B4-BE49-F238E27FC236}">
                <a16:creationId xmlns:a16="http://schemas.microsoft.com/office/drawing/2014/main" id="{E096BDBF-251F-9BBB-6E48-B951DE40910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049" y="414068"/>
            <a:ext cx="2243033" cy="909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16300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89709</TotalTime>
  <Words>984</Words>
  <Application>Microsoft Office PowerPoint</Application>
  <PresentationFormat>Širokoúhlá obrazovka</PresentationFormat>
  <Paragraphs>362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Motiv Office</vt:lpstr>
      <vt:lpstr> Zlínský kraj jako atraktivní destinace   Holešov, 23. 4. 2026</vt:lpstr>
      <vt:lpstr> </vt:lpstr>
      <vt:lpstr> Analýza předchozích let - statistiky roku 2025 </vt:lpstr>
      <vt:lpstr> Analýza předchozích let - statistiky roku 2025 </vt:lpstr>
      <vt:lpstr>Vývoj počet přenocování a počet příjezdů v HUZ  </vt:lpstr>
      <vt:lpstr>  Vývoj počet přenocování Q 2025 </vt:lpstr>
      <vt:lpstr> Vize   </vt:lpstr>
      <vt:lpstr> CÍLE: </vt:lpstr>
      <vt:lpstr> CÍLE: </vt:lpstr>
      <vt:lpstr> Prioritní úkoly a nastavení: </vt:lpstr>
      <vt:lpstr> Konkrétní produkty cestovního ruchu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2016</dc:title>
  <dc:creator>Vala Michal</dc:creator>
  <cp:lastModifiedBy>Petr Michalec</cp:lastModifiedBy>
  <cp:revision>457</cp:revision>
  <cp:lastPrinted>2026-02-05T12:51:59Z</cp:lastPrinted>
  <dcterms:created xsi:type="dcterms:W3CDTF">2016-01-07T07:58:39Z</dcterms:created>
  <dcterms:modified xsi:type="dcterms:W3CDTF">2026-04-23T05:53:01Z</dcterms:modified>
</cp:coreProperties>
</file>