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58" r:id="rId4"/>
    <p:sldId id="259" r:id="rId5"/>
    <p:sldId id="287" r:id="rId6"/>
    <p:sldId id="288" r:id="rId7"/>
    <p:sldId id="260" r:id="rId8"/>
    <p:sldId id="262" r:id="rId9"/>
    <p:sldId id="263" r:id="rId10"/>
    <p:sldId id="264" r:id="rId11"/>
    <p:sldId id="267" r:id="rId12"/>
    <p:sldId id="269" r:id="rId13"/>
    <p:sldId id="270" r:id="rId14"/>
    <p:sldId id="280" r:id="rId15"/>
    <p:sldId id="266" r:id="rId16"/>
    <p:sldId id="273" r:id="rId17"/>
    <p:sldId id="274" r:id="rId18"/>
    <p:sldId id="276" r:id="rId19"/>
    <p:sldId id="277" r:id="rId20"/>
    <p:sldId id="278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3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BCCA-D0AA-C588-96B7-A643B4C2C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43925-5947-0B74-F3F9-4B3C49081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D6C6D-4398-CFF5-A407-3BFE427D9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2D2E4-F017-7A69-A120-BCA52383A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88952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687665"/>
            <a:ext cx="9601200" cy="5363799"/>
          </a:xfrm>
          <a:prstGeom prst="rect">
            <a:avLst/>
          </a:prstGeom>
        </p:spPr>
      </p:pic>
      <p:pic>
        <p:nvPicPr>
          <p:cNvPr id="6" name="Image 1" descr="/tmp/holesov_unpacked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5577840"/>
            <a:ext cx="118872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649632"/>
            <a:ext cx="11430000" cy="90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Google plánovačem cest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622718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466" y="2171700"/>
            <a:ext cx="9647636" cy="4036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/>
          <p:cNvSpPr/>
          <p:nvPr/>
        </p:nvSpPr>
        <p:spPr>
          <a:xfrm>
            <a:off x="379476" y="592231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AI kam se podíváš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379476" y="1398583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42829"/>
            <a:ext cx="5806440" cy="3977014"/>
          </a:xfrm>
          <a:prstGeom prst="rect">
            <a:avLst/>
          </a:prstGeom>
        </p:spPr>
      </p:pic>
      <p:pic>
        <p:nvPicPr>
          <p:cNvPr id="6" name="Image 1" descr="/tmp/holesov_unpacked/ppt/media/image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2879461"/>
            <a:ext cx="5806440" cy="19037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712057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AI inspirace ze světa cestování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457200" y="1569449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5" name="Shape 3"/>
          <p:cNvSpPr/>
          <p:nvPr/>
        </p:nvSpPr>
        <p:spPr>
          <a:xfrm>
            <a:off x="320040" y="2449797"/>
            <a:ext cx="4937760" cy="3307569"/>
          </a:xfrm>
          <a:prstGeom prst="rect">
            <a:avLst/>
          </a:prstGeom>
          <a:solidFill>
            <a:srgbClr val="F5F1EA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2659334"/>
            <a:ext cx="4846320" cy="60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Řecký digitální asistent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65760" y="3230277"/>
            <a:ext cx="4846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Ministerstva cestovního ruchu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3715709"/>
            <a:ext cx="4663440" cy="22860"/>
          </a:xfrm>
          <a:prstGeom prst="rect">
            <a:avLst/>
          </a:prstGeom>
          <a:solidFill>
            <a:srgbClr val="D9C99A"/>
          </a:solidFill>
          <a:ln/>
        </p:spPr>
      </p:sp>
      <p:sp>
        <p:nvSpPr>
          <p:cNvPr id="10" name="Text 8"/>
          <p:cNvSpPr/>
          <p:nvPr/>
        </p:nvSpPr>
        <p:spPr>
          <a:xfrm>
            <a:off x="502920" y="4021170"/>
            <a:ext cx="4663440" cy="2200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5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Aplikace nabízí cestovatelům informace o: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5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• Nemocnicích a zdravotních střediscích</a:t>
            </a:r>
            <a:endParaRPr lang="en-US" sz="1300" dirty="0"/>
          </a:p>
          <a:p>
            <a:pPr marL="0" indent="0">
              <a:buNone/>
            </a:pPr>
            <a:r>
              <a:rPr lang="en-US" sz="15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• Ambasádách a policejních stanicích</a:t>
            </a:r>
            <a:endParaRPr lang="en-US" sz="1300" dirty="0"/>
          </a:p>
          <a:p>
            <a:pPr marL="0" indent="0">
              <a:buNone/>
            </a:pPr>
            <a:r>
              <a:rPr lang="en-US" sz="15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• Plážích s modrou vlajkou</a:t>
            </a:r>
            <a:endParaRPr lang="en-US" sz="1300" dirty="0"/>
          </a:p>
          <a:p>
            <a:pPr marL="0" indent="0">
              <a:buNone/>
            </a:pPr>
            <a:r>
              <a:rPr lang="en-US" sz="15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• Muzeích a turistických atrakcích</a:t>
            </a:r>
            <a:endParaRPr lang="en-US" sz="1300" dirty="0"/>
          </a:p>
        </p:txBody>
      </p:sp>
      <p:pic>
        <p:nvPicPr>
          <p:cNvPr id="11" name="Image 0" descr="/tmp/holesov_unpacked/ppt/media/imag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2449797"/>
            <a:ext cx="6355080" cy="2763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/>
          <p:cNvSpPr/>
          <p:nvPr/>
        </p:nvSpPr>
        <p:spPr>
          <a:xfrm>
            <a:off x="379476" y="667802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Řekni AI, kam chceš jet. Ona tě pošle do Mariottu.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411480" y="1431253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2" y="1805686"/>
            <a:ext cx="10184674" cy="42436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5A046-FD1E-6DAC-D258-5A56A58D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0E818D6-7B89-1C45-A64B-828A26C45F1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95391A8-3DF6-18AC-8367-E571EC6135B0}"/>
              </a:ext>
            </a:extLst>
          </p:cNvPr>
          <p:cNvSpPr/>
          <p:nvPr/>
        </p:nvSpPr>
        <p:spPr>
          <a:xfrm>
            <a:off x="379476" y="667802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Sladké sny. Samozřejmě s AI.</a:t>
            </a:r>
            <a:endParaRPr lang="en-US" sz="4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332D7A0-502C-C63F-530B-E0D479443485}"/>
              </a:ext>
            </a:extLst>
          </p:cNvPr>
          <p:cNvSpPr/>
          <p:nvPr/>
        </p:nvSpPr>
        <p:spPr>
          <a:xfrm>
            <a:off x="411480" y="1431253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7" name="Obrázek 6" descr="The image shows a promotional advertisement for Hyatt's new $1,500 per night room, featuring an Al-powered bed for restful sleep, with a focus on the hotel's new wellness suite.&#10;&#10;Obsah generovaný pomocí AI může být nesprávný.">
            <a:extLst>
              <a:ext uri="{FF2B5EF4-FFF2-40B4-BE49-F238E27FC236}">
                <a16:creationId xmlns:a16="http://schemas.microsoft.com/office/drawing/2014/main" id="{48376A90-78E0-C71C-8556-5284DDD5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1" y="2366954"/>
            <a:ext cx="10477577" cy="2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1947"/>
            <a:ext cx="11430000" cy="90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Vezme AI práci v cestovním ruchu?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541947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4804488"/>
            <a:ext cx="123444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15" name="Image 0" descr="/tmp/holesov_unpacked/ppt/media/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34" y="1913555"/>
            <a:ext cx="7068094" cy="439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625060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B5282A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Když si AI vymýšlí…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365760" y="1433215"/>
            <a:ext cx="11430000" cy="27432"/>
          </a:xfrm>
          <a:prstGeom prst="rect">
            <a:avLst/>
          </a:prstGeom>
          <a:solidFill>
            <a:srgbClr val="B5282A"/>
          </a:solidFill>
          <a:ln/>
        </p:spPr>
      </p:sp>
      <p:pic>
        <p:nvPicPr>
          <p:cNvPr id="5" name="Image 0" descr="/tmp/holesov_unpacked/ppt/media/image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2167974"/>
            <a:ext cx="10690860" cy="4064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71619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Další AI na cesty — kufry sbalte sami!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214130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5" name="Shape 3"/>
          <p:cNvSpPr/>
          <p:nvPr/>
        </p:nvSpPr>
        <p:spPr>
          <a:xfrm>
            <a:off x="384048" y="1461174"/>
            <a:ext cx="2651760" cy="2031834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84048" y="34472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7" name="Image 0" descr="/tmp/holesov_unpacked/ppt/media/image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2038409"/>
            <a:ext cx="2249424" cy="422031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255264" y="1461174"/>
            <a:ext cx="2651760" cy="2031834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55264" y="34472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0" name="Image 1" descr="/tmp/holesov_unpacked/ppt/media/image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32" y="1828184"/>
            <a:ext cx="2249424" cy="842481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6126480" y="1461174"/>
            <a:ext cx="2651760" cy="2031834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6126480" y="34472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3" name="Image 2" descr="/tmp/holesov_unpacked/ppt/media/image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648" y="1991463"/>
            <a:ext cx="2249424" cy="515923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8997696" y="1442138"/>
            <a:ext cx="2651760" cy="205087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8997696" y="34472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6" name="Image 3" descr="/tmp/holesov_unpacked/ppt/media/image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864" y="1878232"/>
            <a:ext cx="2249424" cy="742384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384048" y="3749040"/>
            <a:ext cx="265176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8" name="Shape 12"/>
          <p:cNvSpPr/>
          <p:nvPr/>
        </p:nvSpPr>
        <p:spPr>
          <a:xfrm>
            <a:off x="384048" y="61904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9" name="Image 4" descr="/tmp/holesov_unpacked/ppt/media/image2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6" y="4533558"/>
            <a:ext cx="2249424" cy="918132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255264" y="3749040"/>
            <a:ext cx="265176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1" name="Shape 14"/>
          <p:cNvSpPr/>
          <p:nvPr/>
        </p:nvSpPr>
        <p:spPr>
          <a:xfrm>
            <a:off x="3255264" y="61904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22" name="Image 5" descr="/tmp/holesov_unpacked/ppt/media/image2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432" y="4469502"/>
            <a:ext cx="2249424" cy="1046244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6126480" y="3749040"/>
            <a:ext cx="265176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4" name="Shape 16"/>
          <p:cNvSpPr/>
          <p:nvPr/>
        </p:nvSpPr>
        <p:spPr>
          <a:xfrm>
            <a:off x="6126480" y="61904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25" name="Image 6" descr="/tmp/holesov_unpacked/ppt/media/image2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7648" y="4714230"/>
            <a:ext cx="2249424" cy="556788"/>
          </a:xfrm>
          <a:prstGeom prst="rect">
            <a:avLst/>
          </a:prstGeom>
        </p:spPr>
      </p:pic>
      <p:sp>
        <p:nvSpPr>
          <p:cNvPr id="26" name="Shape 17"/>
          <p:cNvSpPr/>
          <p:nvPr/>
        </p:nvSpPr>
        <p:spPr>
          <a:xfrm>
            <a:off x="8997696" y="3749040"/>
            <a:ext cx="2651760" cy="2487168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7" name="Shape 18"/>
          <p:cNvSpPr/>
          <p:nvPr/>
        </p:nvSpPr>
        <p:spPr>
          <a:xfrm>
            <a:off x="8997696" y="6190488"/>
            <a:ext cx="265176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28" name="Image 7" descr="/tmp/holesov_unpacked/ppt/media/image2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8864" y="4647620"/>
            <a:ext cx="2249424" cy="6900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/>
          <p:cNvSpPr/>
          <p:nvPr/>
        </p:nvSpPr>
        <p:spPr>
          <a:xfrm>
            <a:off x="379476" y="587344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 </a:t>
            </a:r>
            <a:r>
              <a:rPr lang="en-US" sz="4000" b="1" dirty="0" err="1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samozřejmě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</a:t>
            </a:r>
            <a:r>
              <a:rPr lang="en-US" sz="4000" b="1" dirty="0" err="1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lze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</a:t>
            </a:r>
            <a:r>
              <a:rPr lang="en-US" sz="4000" b="1" dirty="0" err="1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využít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</a:t>
            </a:r>
            <a:r>
              <a:rPr lang="en-US" sz="4000" b="1" dirty="0" err="1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staré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</a:t>
            </a:r>
            <a:r>
              <a:rPr lang="en-US" sz="4000" b="1" dirty="0" err="1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známé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…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330452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1572768"/>
            <a:ext cx="3520440" cy="2039112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356616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7" name="Image 0" descr="/tmp/holesov_unpacked/ppt/media/image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062106"/>
            <a:ext cx="2971800" cy="1092574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233672" y="1545336"/>
            <a:ext cx="3520440" cy="2066544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233672" y="356616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0" name="Image 1" descr="/tmp/holesov_unpacked/ppt/media/image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92" y="2181410"/>
            <a:ext cx="2971800" cy="853966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8010144" y="1572768"/>
            <a:ext cx="3520440" cy="2039112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8010144" y="356616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3" name="Image 2" descr="/tmp/holesov_unpacked/ppt/media/image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464" y="2218334"/>
            <a:ext cx="2971800" cy="105758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457200" y="3840480"/>
            <a:ext cx="352044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457200" y="640080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6" name="Image 3" descr="/tmp/holesov_unpacked/ppt/media/image3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4465007"/>
            <a:ext cx="2971800" cy="1356986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4233672" y="3840480"/>
            <a:ext cx="352044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8" name="Shape 12"/>
          <p:cNvSpPr/>
          <p:nvPr/>
        </p:nvSpPr>
        <p:spPr>
          <a:xfrm>
            <a:off x="4233672" y="640080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19" name="Image 4" descr="/tmp/holesov_unpacked/ppt/media/image3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7992" y="4714049"/>
            <a:ext cx="2971800" cy="858902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8010144" y="3840480"/>
            <a:ext cx="352044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1" name="Shape 14"/>
          <p:cNvSpPr/>
          <p:nvPr/>
        </p:nvSpPr>
        <p:spPr>
          <a:xfrm>
            <a:off x="8010144" y="6400800"/>
            <a:ext cx="3520440" cy="45720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22" name="Image 5" descr="/tmp/holesov_unpacked/ppt/media/image3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4464" y="4471147"/>
            <a:ext cx="2971800" cy="13447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/>
        </p:nvSpPr>
        <p:spPr>
          <a:xfrm>
            <a:off x="0" y="4601"/>
            <a:ext cx="12192000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itle"/>
          <p:cNvSpPr/>
          <p:nvPr/>
        </p:nvSpPr>
        <p:spPr>
          <a:xfrm>
            <a:off x="457200" y="220000"/>
            <a:ext cx="11277600" cy="5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40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SEO se mění na GEO</a:t>
            </a:r>
          </a:p>
        </p:txBody>
      </p:sp>
      <p:sp>
        <p:nvSpPr>
          <p:cNvPr id="4" name="Sub"/>
          <p:cNvSpPr/>
          <p:nvPr/>
        </p:nvSpPr>
        <p:spPr>
          <a:xfrm>
            <a:off x="457200" y="840000"/>
            <a:ext cx="11277600" cy="3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400" b="0" i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Generative Engine Optimization  ·  AI už vás neposílá do Googlu, ale rovnou na cestu</a:t>
            </a:r>
          </a:p>
        </p:txBody>
      </p:sp>
      <p:sp>
        <p:nvSpPr>
          <p:cNvPr id="5" name="Rule"/>
          <p:cNvSpPr/>
          <p:nvPr/>
        </p:nvSpPr>
        <p:spPr>
          <a:xfrm>
            <a:off x="457200" y="1300000"/>
            <a:ext cx="112776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6" name="Row0bg"/>
          <p:cNvSpPr/>
          <p:nvPr/>
        </p:nvSpPr>
        <p:spPr>
          <a:xfrm>
            <a:off x="0" y="1557432"/>
            <a:ext cx="12192000" cy="1005825"/>
          </a:xfrm>
          <a:prstGeom prst="rect">
            <a:avLst/>
          </a:prstGeom>
          <a:solidFill>
            <a:srgbClr val="F5F1EA"/>
          </a:solidFill>
          <a:ln/>
        </p:spPr>
      </p:sp>
      <p:sp>
        <p:nvSpPr>
          <p:cNvPr id="7" name="Num0"/>
          <p:cNvSpPr/>
          <p:nvPr/>
        </p:nvSpPr>
        <p:spPr>
          <a:xfrm>
            <a:off x="457200" y="1617432"/>
            <a:ext cx="548640" cy="9041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cs-CZ" sz="1800" b="1" i="0" dirty="0">
              <a:solidFill>
                <a:srgbClr val="958646"/>
              </a:solidFill>
              <a:latin typeface="Bookman Old Style" pitchFamily="34" charset="0"/>
              <a:ea typeface="Bookman Old Style" pitchFamily="34" charset="-122"/>
              <a:cs typeface="Bookman Old Style" pitchFamily="34" charset="-120"/>
            </a:endParaRPr>
          </a:p>
        </p:txBody>
      </p:sp>
      <p:sp>
        <p:nvSpPr>
          <p:cNvPr id="8" name="Ttl0"/>
          <p:cNvSpPr/>
          <p:nvPr/>
        </p:nvSpPr>
        <p:spPr>
          <a:xfrm>
            <a:off x="1097280" y="1617432"/>
            <a:ext cx="10637520" cy="37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SEO už nestačí</a:t>
            </a:r>
          </a:p>
        </p:txBody>
      </p:sp>
      <p:sp>
        <p:nvSpPr>
          <p:cNvPr id="9" name="Dsc0"/>
          <p:cNvSpPr/>
          <p:nvPr/>
        </p:nvSpPr>
        <p:spPr>
          <a:xfrm>
            <a:off x="1097280" y="2069488"/>
            <a:ext cx="10637520" cy="3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30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Google už nerozhoduje sám — AI odpovídá přímo.</a:t>
            </a:r>
          </a:p>
        </p:txBody>
      </p:sp>
      <p:sp>
        <p:nvSpPr>
          <p:cNvPr id="11" name="Ttl1"/>
          <p:cNvSpPr/>
          <p:nvPr/>
        </p:nvSpPr>
        <p:spPr>
          <a:xfrm>
            <a:off x="1097280" y="2641545"/>
            <a:ext cx="10637520" cy="37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Buďte AI-friendly</a:t>
            </a:r>
          </a:p>
        </p:txBody>
      </p:sp>
      <p:sp>
        <p:nvSpPr>
          <p:cNvPr id="12" name="Dsc1"/>
          <p:cNvSpPr/>
          <p:nvPr/>
        </p:nvSpPr>
        <p:spPr>
          <a:xfrm>
            <a:off x="1097280" y="3093601"/>
            <a:ext cx="10637520" cy="3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30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AI potřebuje přesná data, jinak turisty pošle jinam.</a:t>
            </a:r>
          </a:p>
        </p:txBody>
      </p:sp>
      <p:sp>
        <p:nvSpPr>
          <p:cNvPr id="13" name="Row2bg"/>
          <p:cNvSpPr/>
          <p:nvPr/>
        </p:nvSpPr>
        <p:spPr>
          <a:xfrm>
            <a:off x="0" y="3605658"/>
            <a:ext cx="12192000" cy="1005825"/>
          </a:xfrm>
          <a:prstGeom prst="rect">
            <a:avLst/>
          </a:prstGeom>
          <a:solidFill>
            <a:srgbClr val="F5F1EA"/>
          </a:solidFill>
          <a:ln/>
        </p:spPr>
      </p:sp>
      <p:sp>
        <p:nvSpPr>
          <p:cNvPr id="15" name="Ttl2"/>
          <p:cNvSpPr/>
          <p:nvPr/>
        </p:nvSpPr>
        <p:spPr>
          <a:xfrm>
            <a:off x="1097280" y="3665658"/>
            <a:ext cx="10637520" cy="37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Buďte vidět všude</a:t>
            </a:r>
          </a:p>
        </p:txBody>
      </p:sp>
      <p:sp>
        <p:nvSpPr>
          <p:cNvPr id="16" name="Dsc2"/>
          <p:cNvSpPr/>
          <p:nvPr/>
        </p:nvSpPr>
        <p:spPr>
          <a:xfrm>
            <a:off x="1097280" y="4117714"/>
            <a:ext cx="10637520" cy="3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30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Blogy, články, sociální sítě — AI si vás musí všimnout.</a:t>
            </a:r>
          </a:p>
        </p:txBody>
      </p:sp>
      <p:sp>
        <p:nvSpPr>
          <p:cNvPr id="18" name="Ttl3"/>
          <p:cNvSpPr/>
          <p:nvPr/>
        </p:nvSpPr>
        <p:spPr>
          <a:xfrm>
            <a:off x="1097280" y="4689771"/>
            <a:ext cx="10637520" cy="37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Strukturovaná data</a:t>
            </a:r>
          </a:p>
        </p:txBody>
      </p:sp>
      <p:sp>
        <p:nvSpPr>
          <p:cNvPr id="19" name="Dsc3"/>
          <p:cNvSpPr/>
          <p:nvPr/>
        </p:nvSpPr>
        <p:spPr>
          <a:xfrm>
            <a:off x="1097280" y="5141827"/>
            <a:ext cx="10637520" cy="3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30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Schema.org, recenze, FAQ — AI to miluje.</a:t>
            </a:r>
          </a:p>
        </p:txBody>
      </p:sp>
      <p:sp>
        <p:nvSpPr>
          <p:cNvPr id="20" name="Row4bg"/>
          <p:cNvSpPr/>
          <p:nvPr/>
        </p:nvSpPr>
        <p:spPr>
          <a:xfrm>
            <a:off x="0" y="5653884"/>
            <a:ext cx="12192000" cy="1005825"/>
          </a:xfrm>
          <a:prstGeom prst="rect">
            <a:avLst/>
          </a:prstGeom>
          <a:solidFill>
            <a:srgbClr val="F5F1EA"/>
          </a:solidFill>
          <a:ln/>
        </p:spPr>
      </p:sp>
      <p:sp>
        <p:nvSpPr>
          <p:cNvPr id="22" name="Ttl4"/>
          <p:cNvSpPr/>
          <p:nvPr/>
        </p:nvSpPr>
        <p:spPr>
          <a:xfrm>
            <a:off x="1097280" y="5713884"/>
            <a:ext cx="10637520" cy="37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Pište pro lidi i AI</a:t>
            </a:r>
          </a:p>
        </p:txBody>
      </p:sp>
      <p:sp>
        <p:nvSpPr>
          <p:cNvPr id="23" name="Dsc4"/>
          <p:cNvSpPr/>
          <p:nvPr/>
        </p:nvSpPr>
        <p:spPr>
          <a:xfrm>
            <a:off x="1097280" y="6165940"/>
            <a:ext cx="10637520" cy="34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30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Přirozený jazyk + konkrétní fakta = ideální obsah.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CF9"/>
          </a:solidFill>
          <a:ln>
            <a:noFill/>
          </a:ln>
        </p:spPr>
      </p:sp>
      <p:pic>
        <p:nvPicPr>
          <p:cNvPr id="3" name="Image 0" descr="/tmp/holesov_unpacked/ppt/media/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0"/>
            <a:ext cx="3840480" cy="6858000"/>
          </a:xfrm>
          <a:prstGeom prst="rect">
            <a:avLst/>
          </a:prstGeom>
        </p:spPr>
      </p:pic>
      <p:sp>
        <p:nvSpPr>
          <p:cNvPr id="4" name="Divider"/>
          <p:cNvSpPr/>
          <p:nvPr/>
        </p:nvSpPr>
        <p:spPr>
          <a:xfrm>
            <a:off x="4160520" y="0"/>
            <a:ext cx="36576" cy="6858000"/>
          </a:xfrm>
          <a:prstGeom prst="rect">
            <a:avLst/>
          </a:prstGeom>
          <a:solidFill>
            <a:srgbClr val="958646"/>
          </a:solidFill>
          <a:ln>
            <a:noFill/>
          </a:ln>
        </p:spPr>
      </p:sp>
      <p:sp>
        <p:nvSpPr>
          <p:cNvPr id="5" name="Heading"/>
          <p:cNvSpPr/>
          <p:nvPr/>
        </p:nvSpPr>
        <p:spPr>
          <a:xfrm>
            <a:off x="4617720" y="230000"/>
            <a:ext cx="7345680" cy="65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28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Program dnešního setkání</a:t>
            </a:r>
          </a:p>
        </p:txBody>
      </p:sp>
      <p:sp>
        <p:nvSpPr>
          <p:cNvPr id="6" name="Rule"/>
          <p:cNvSpPr/>
          <p:nvPr/>
        </p:nvSpPr>
        <p:spPr>
          <a:xfrm>
            <a:off x="4617720" y="980000"/>
            <a:ext cx="7345680" cy="27432"/>
          </a:xfrm>
          <a:prstGeom prst="rect">
            <a:avLst/>
          </a:prstGeom>
          <a:solidFill>
            <a:srgbClr val="958646"/>
          </a:solidFill>
          <a:ln>
            <a:noFill/>
          </a:ln>
        </p:spPr>
      </p:sp>
      <p:sp>
        <p:nvSpPr>
          <p:cNvPr id="7" name="Num0"/>
          <p:cNvSpPr/>
          <p:nvPr/>
        </p:nvSpPr>
        <p:spPr>
          <a:xfrm>
            <a:off x="4617720" y="1267432"/>
            <a:ext cx="54864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cs-CZ" sz="1800" b="1" i="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01</a:t>
            </a:r>
          </a:p>
        </p:txBody>
      </p:sp>
      <p:sp>
        <p:nvSpPr>
          <p:cNvPr id="8" name="Title0"/>
          <p:cNvSpPr/>
          <p:nvPr/>
        </p:nvSpPr>
        <p:spPr>
          <a:xfrm>
            <a:off x="5257800" y="1267432"/>
            <a:ext cx="670560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Data, čísla, trendy</a:t>
            </a:r>
          </a:p>
        </p:txBody>
      </p:sp>
      <p:sp>
        <p:nvSpPr>
          <p:cNvPr id="9" name="Sub0"/>
          <p:cNvSpPr/>
          <p:nvPr/>
        </p:nvSpPr>
        <p:spPr>
          <a:xfrm>
            <a:off x="5257800" y="1697432"/>
            <a:ext cx="6705600" cy="2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35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Co říkají </a:t>
            </a:r>
            <a:r>
              <a:rPr lang="cs-CZ" sz="13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reporty?</a:t>
            </a:r>
            <a:endParaRPr lang="cs-CZ" sz="1350" b="0" i="0" dirty="0">
              <a:solidFill>
                <a:srgbClr val="7A7060"/>
              </a:solidFill>
              <a:latin typeface="Bookman Old Style" pitchFamily="34" charset="0"/>
              <a:ea typeface="Bookman Old Style" pitchFamily="34" charset="-122"/>
              <a:cs typeface="Bookman Old Style" pitchFamily="34" charset="-120"/>
            </a:endParaRPr>
          </a:p>
        </p:txBody>
      </p:sp>
      <p:sp>
        <p:nvSpPr>
          <p:cNvPr id="10" name="Num1"/>
          <p:cNvSpPr/>
          <p:nvPr/>
        </p:nvSpPr>
        <p:spPr>
          <a:xfrm>
            <a:off x="4617720" y="2189193"/>
            <a:ext cx="54864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cs-CZ" sz="1800" b="1" i="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02</a:t>
            </a:r>
          </a:p>
        </p:txBody>
      </p:sp>
      <p:sp>
        <p:nvSpPr>
          <p:cNvPr id="11" name="Title1"/>
          <p:cNvSpPr/>
          <p:nvPr/>
        </p:nvSpPr>
        <p:spPr>
          <a:xfrm>
            <a:off x="5257800" y="2189193"/>
            <a:ext cx="670560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AI agenti v turismu</a:t>
            </a:r>
          </a:p>
        </p:txBody>
      </p:sp>
      <p:sp>
        <p:nvSpPr>
          <p:cNvPr id="12" name="Sub1"/>
          <p:cNvSpPr/>
          <p:nvPr/>
        </p:nvSpPr>
        <p:spPr>
          <a:xfrm>
            <a:off x="5257800" y="2619193"/>
            <a:ext cx="6705600" cy="2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35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Vaši noví kolegové, co nikdy nespí</a:t>
            </a:r>
          </a:p>
        </p:txBody>
      </p:sp>
      <p:sp>
        <p:nvSpPr>
          <p:cNvPr id="13" name="Num2"/>
          <p:cNvSpPr/>
          <p:nvPr/>
        </p:nvSpPr>
        <p:spPr>
          <a:xfrm>
            <a:off x="4617720" y="3110954"/>
            <a:ext cx="54864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cs-CZ" sz="1800" b="1" i="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03</a:t>
            </a:r>
          </a:p>
        </p:txBody>
      </p:sp>
      <p:sp>
        <p:nvSpPr>
          <p:cNvPr id="14" name="Title2"/>
          <p:cNvSpPr/>
          <p:nvPr/>
        </p:nvSpPr>
        <p:spPr>
          <a:xfrm>
            <a:off x="5257800" y="3110954"/>
            <a:ext cx="670560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Kde dnes AI je?</a:t>
            </a:r>
          </a:p>
        </p:txBody>
      </p:sp>
      <p:sp>
        <p:nvSpPr>
          <p:cNvPr id="15" name="Sub2"/>
          <p:cNvSpPr/>
          <p:nvPr/>
        </p:nvSpPr>
        <p:spPr>
          <a:xfrm>
            <a:off x="5257800" y="3540954"/>
            <a:ext cx="6705600" cy="2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35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Spoiler: skoro všude</a:t>
            </a:r>
          </a:p>
        </p:txBody>
      </p:sp>
      <p:sp>
        <p:nvSpPr>
          <p:cNvPr id="16" name="Num3"/>
          <p:cNvSpPr/>
          <p:nvPr/>
        </p:nvSpPr>
        <p:spPr>
          <a:xfrm>
            <a:off x="4617720" y="4032715"/>
            <a:ext cx="54864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cs-CZ" sz="1800" b="1" i="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04</a:t>
            </a:r>
          </a:p>
        </p:txBody>
      </p:sp>
      <p:sp>
        <p:nvSpPr>
          <p:cNvPr id="17" name="Title3"/>
          <p:cNvSpPr/>
          <p:nvPr/>
        </p:nvSpPr>
        <p:spPr>
          <a:xfrm>
            <a:off x="5257800" y="4032715"/>
            <a:ext cx="670560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SEO a viditelnost v AI</a:t>
            </a:r>
          </a:p>
        </p:txBody>
      </p:sp>
      <p:sp>
        <p:nvSpPr>
          <p:cNvPr id="18" name="Sub3"/>
          <p:cNvSpPr/>
          <p:nvPr/>
        </p:nvSpPr>
        <p:spPr>
          <a:xfrm>
            <a:off x="5257800" y="4462715"/>
            <a:ext cx="6705600" cy="2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35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Jak přimět robota, aby Vás doporučil</a:t>
            </a:r>
          </a:p>
        </p:txBody>
      </p:sp>
      <p:sp>
        <p:nvSpPr>
          <p:cNvPr id="19" name="Num4"/>
          <p:cNvSpPr/>
          <p:nvPr/>
        </p:nvSpPr>
        <p:spPr>
          <a:xfrm>
            <a:off x="4617720" y="4954476"/>
            <a:ext cx="54864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cs-CZ" sz="1800" b="1" i="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05</a:t>
            </a:r>
          </a:p>
        </p:txBody>
      </p:sp>
      <p:sp>
        <p:nvSpPr>
          <p:cNvPr id="20" name="Title4"/>
          <p:cNvSpPr/>
          <p:nvPr/>
        </p:nvSpPr>
        <p:spPr>
          <a:xfrm>
            <a:off x="5257800" y="4954476"/>
            <a:ext cx="6705600" cy="42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900" b="1" i="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Sdílení a dotazy</a:t>
            </a:r>
          </a:p>
        </p:txBody>
      </p:sp>
      <p:sp>
        <p:nvSpPr>
          <p:cNvPr id="21" name="Sub4"/>
          <p:cNvSpPr/>
          <p:nvPr/>
        </p:nvSpPr>
        <p:spPr>
          <a:xfrm>
            <a:off x="5257800" y="5384476"/>
            <a:ext cx="6705600" cy="28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cs-CZ" sz="1350" b="0" i="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Vaše zkušenosti, naše uši</a:t>
            </a:r>
          </a:p>
        </p:txBody>
      </p:sp>
    </p:spTree>
    <p:extLst>
      <p:ext uri="{BB962C8B-B14F-4D97-AF65-F5344CB8AC3E}">
        <p14:creationId xmlns:p14="http://schemas.microsoft.com/office/powerpoint/2010/main" val="229908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54864" cy="6858000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5" name="Shape 3"/>
          <p:cNvSpPr/>
          <p:nvPr/>
        </p:nvSpPr>
        <p:spPr>
          <a:xfrm>
            <a:off x="54863" y="0"/>
            <a:ext cx="5485966" cy="6858000"/>
          </a:xfrm>
          <a:prstGeom prst="rect">
            <a:avLst/>
          </a:prstGeom>
          <a:solidFill>
            <a:srgbClr val="F5F1E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" y="0"/>
            <a:ext cx="4297680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7" name="Text 5"/>
          <p:cNvSpPr/>
          <p:nvPr/>
        </p:nvSpPr>
        <p:spPr>
          <a:xfrm>
            <a:off x="274320" y="1630160"/>
            <a:ext cx="39319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Petra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Kovandová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274320" y="3596120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ve spolupráci s AI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74320" y="4172192"/>
            <a:ext cx="3840480" cy="22860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4300208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Kovandova.P9@gmail.com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274320" y="478484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Holešov 2026</a:t>
            </a:r>
            <a:endParaRPr lang="en-US" sz="1300" dirty="0"/>
          </a:p>
        </p:txBody>
      </p:sp>
      <p:pic>
        <p:nvPicPr>
          <p:cNvPr id="12" name="Image 0" descr="/tmp/holesov_unpacked/ppt/media/image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78" y="1644330"/>
            <a:ext cx="6314913" cy="3629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88952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6803136"/>
            <a:ext cx="12188952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32004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Všechny (dnešní) cesty vedou k AI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548640" y="1188720"/>
            <a:ext cx="110642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(A tady máte mapu – stačí naskenovat QR kód!)</a:t>
            </a:r>
            <a:endParaRPr lang="en-US" sz="1800" dirty="0"/>
          </a:p>
        </p:txBody>
      </p:sp>
      <p:pic>
        <p:nvPicPr>
          <p:cNvPr id="7" name="Image 0" descr="/tmp/holesov_unpacked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48" y="1801368"/>
            <a:ext cx="4114800" cy="41148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8640" y="6035040"/>
            <a:ext cx="11064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Na tomto QR kódu naleznete všechny nástroje, techniky a tipy z dnešní přednášky.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228600"/>
            <a:ext cx="11430000" cy="82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4000" b="1" dirty="0">
                <a:solidFill>
                  <a:srgbClr val="2A2826"/>
                </a:solidFill>
                <a:latin typeface="Bookman Old Style" pitchFamily="34" charset="0"/>
              </a:rPr>
              <a:t>Cestovatelé vs. AI: Láska na první klik?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411480" y="886968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6" name="Shape 4"/>
          <p:cNvSpPr/>
          <p:nvPr/>
        </p:nvSpPr>
        <p:spPr>
          <a:xfrm>
            <a:off x="320040" y="1426464"/>
            <a:ext cx="3630168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20040" y="1426464"/>
            <a:ext cx="3630168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8" name="Text 6"/>
          <p:cNvSpPr/>
          <p:nvPr/>
        </p:nvSpPr>
        <p:spPr>
          <a:xfrm>
            <a:off x="411480" y="1536192"/>
            <a:ext cx="344728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46%</a:t>
            </a:r>
            <a:endParaRPr lang="en-US" sz="3400" dirty="0"/>
          </a:p>
        </p:txBody>
      </p:sp>
      <p:sp>
        <p:nvSpPr>
          <p:cNvPr id="9" name="Text 7"/>
          <p:cNvSpPr/>
          <p:nvPr/>
        </p:nvSpPr>
        <p:spPr>
          <a:xfrm>
            <a:off x="411480" y="2304288"/>
            <a:ext cx="344728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GenAI pro plánování cest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2688336"/>
            <a:ext cx="3355848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uživatelů využilo GenAI v uplynulém roce pro plánování cest.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178808" y="1426464"/>
            <a:ext cx="3630168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178808" y="1426464"/>
            <a:ext cx="3630168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13" name="Text 11"/>
          <p:cNvSpPr/>
          <p:nvPr/>
        </p:nvSpPr>
        <p:spPr>
          <a:xfrm>
            <a:off x="4270248" y="1536192"/>
            <a:ext cx="344728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18%</a:t>
            </a:r>
            <a:endParaRPr lang="en-US" sz="3400" dirty="0"/>
          </a:p>
        </p:txBody>
      </p:sp>
      <p:sp>
        <p:nvSpPr>
          <p:cNvPr id="14" name="Text 12"/>
          <p:cNvSpPr/>
          <p:nvPr/>
        </p:nvSpPr>
        <p:spPr>
          <a:xfrm>
            <a:off x="4270248" y="2304288"/>
            <a:ext cx="344728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Pravidelní uživatelé AI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315968" y="2688336"/>
            <a:ext cx="3355848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cestovatelů využívá AI pravidelně — nárůst se očekává brzy.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8037576" y="1426464"/>
            <a:ext cx="3630168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037576" y="1426464"/>
            <a:ext cx="3630168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18" name="Text 16"/>
          <p:cNvSpPr/>
          <p:nvPr/>
        </p:nvSpPr>
        <p:spPr>
          <a:xfrm>
            <a:off x="8129016" y="1536192"/>
            <a:ext cx="344728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73%</a:t>
            </a:r>
            <a:endParaRPr lang="en-US" sz="3400" dirty="0"/>
          </a:p>
        </p:txBody>
      </p:sp>
      <p:sp>
        <p:nvSpPr>
          <p:cNvPr id="19" name="Text 17"/>
          <p:cNvSpPr/>
          <p:nvPr/>
        </p:nvSpPr>
        <p:spPr>
          <a:xfrm>
            <a:off x="8129016" y="2304288"/>
            <a:ext cx="344728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Otevřeni AI doporučením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174736" y="2688336"/>
            <a:ext cx="3355848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cestovatelů je ochotno přijmout AI doporučení při plánování.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2350008" y="3913632"/>
            <a:ext cx="3630168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2350008" y="3913632"/>
            <a:ext cx="3630168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23" name="Text 21"/>
          <p:cNvSpPr/>
          <p:nvPr/>
        </p:nvSpPr>
        <p:spPr>
          <a:xfrm>
            <a:off x="2441448" y="4023360"/>
            <a:ext cx="344728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2×</a:t>
            </a:r>
            <a:endParaRPr lang="en-US" sz="3400" dirty="0"/>
          </a:p>
        </p:txBody>
      </p:sp>
      <p:sp>
        <p:nvSpPr>
          <p:cNvPr id="24" name="Text 22"/>
          <p:cNvSpPr/>
          <p:nvPr/>
        </p:nvSpPr>
        <p:spPr>
          <a:xfrm>
            <a:off x="2441448" y="4791456"/>
            <a:ext cx="344728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Rychlejší rezervace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487168" y="5175504"/>
            <a:ext cx="3355848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Cestovatelé s AI si rezervují dvakrát rychleji.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6208776" y="3913632"/>
            <a:ext cx="3630168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208776" y="3913632"/>
            <a:ext cx="3630168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28" name="Text 26"/>
          <p:cNvSpPr/>
          <p:nvPr/>
        </p:nvSpPr>
        <p:spPr>
          <a:xfrm>
            <a:off x="6300216" y="4023360"/>
            <a:ext cx="344728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🔁</a:t>
            </a:r>
            <a:endParaRPr lang="en-US" sz="3400" dirty="0"/>
          </a:p>
        </p:txBody>
      </p:sp>
      <p:sp>
        <p:nvSpPr>
          <p:cNvPr id="29" name="Text 27"/>
          <p:cNvSpPr/>
          <p:nvPr/>
        </p:nvSpPr>
        <p:spPr>
          <a:xfrm>
            <a:off x="6300216" y="4791456"/>
            <a:ext cx="3447288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Jednou AI, navždy AI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6345936" y="5175504"/>
            <a:ext cx="3355848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05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Kdo GenAI vyzkoušel, velmi pravděpodobně ji znovu použije.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411480" y="6583680"/>
            <a:ext cx="11430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Zdroj: Technology Trends 2025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CF9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01" name="Heading"/>
          <p:cNvSpPr/>
          <p:nvPr/>
        </p:nvSpPr>
        <p:spPr>
          <a:xfrm>
            <a:off x="406400" y="228600"/>
            <a:ext cx="11430000" cy="825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l">
              <a:buNone/>
            </a:pPr>
            <a:r>
              <a:rPr lang="cs-CZ" sz="32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Travel Trends 2026: AI mění pravidla hry</a:t>
            </a:r>
          </a:p>
        </p:txBody>
      </p:sp>
      <p:sp>
        <p:nvSpPr>
          <p:cNvPr id="102" name="Rule"/>
          <p:cNvSpPr/>
          <p:nvPr/>
        </p:nvSpPr>
        <p:spPr>
          <a:xfrm>
            <a:off x="406400" y="990600"/>
            <a:ext cx="11430000" cy="254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03" name="Source"/>
          <p:cNvSpPr/>
          <p:nvPr/>
        </p:nvSpPr>
        <p:spPr>
          <a:xfrm>
            <a:off x="406400" y="6578600"/>
            <a:ext cx="11430000" cy="228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r">
              <a:buNone/>
            </a:pPr>
            <a:r>
              <a:rPr lang="cs-CZ" sz="900" i="1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Zdroj: Travel Trends 2026</a:t>
            </a:r>
          </a:p>
        </p:txBody>
      </p:sp>
      <p:sp>
        <p:nvSpPr>
          <p:cNvPr id="110" name="Card0"/>
          <p:cNvSpPr/>
          <p:nvPr/>
        </p:nvSpPr>
        <p:spPr>
          <a:xfrm>
            <a:off x="317500" y="1244600"/>
            <a:ext cx="3632200" cy="24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11" name="Bar0"/>
          <p:cNvSpPr/>
          <p:nvPr/>
        </p:nvSpPr>
        <p:spPr>
          <a:xfrm>
            <a:off x="317500" y="1244600"/>
            <a:ext cx="3632200" cy="508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13" name="Title0"/>
          <p:cNvSpPr/>
          <p:nvPr/>
        </p:nvSpPr>
        <p:spPr>
          <a:xfrm>
            <a:off x="317500" y="1696027"/>
            <a:ext cx="3632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Růst AI při plánování cest</a:t>
            </a:r>
          </a:p>
        </p:txBody>
      </p:sp>
      <p:sp>
        <p:nvSpPr>
          <p:cNvPr id="114" name="Desc0"/>
          <p:cNvSpPr/>
          <p:nvPr/>
        </p:nvSpPr>
        <p:spPr>
          <a:xfrm>
            <a:off x="406400" y="2362200"/>
            <a:ext cx="3454400" cy="1206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sz="16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Uživatelé AI meziročně vzrostli. AI šetří čas (42 %), dává personalizovaná doporučení (37 %) a pomáhá objevit nové destinace (36 %).</a:t>
            </a:r>
          </a:p>
        </p:txBody>
      </p:sp>
      <p:sp>
        <p:nvSpPr>
          <p:cNvPr id="115" name="Card1"/>
          <p:cNvSpPr/>
          <p:nvPr/>
        </p:nvSpPr>
        <p:spPr>
          <a:xfrm>
            <a:off x="4178300" y="1244600"/>
            <a:ext cx="3632200" cy="24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16" name="Bar1"/>
          <p:cNvSpPr/>
          <p:nvPr/>
        </p:nvSpPr>
        <p:spPr>
          <a:xfrm>
            <a:off x="4178300" y="1244600"/>
            <a:ext cx="3632200" cy="508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18" name="Title1"/>
          <p:cNvSpPr/>
          <p:nvPr/>
        </p:nvSpPr>
        <p:spPr>
          <a:xfrm>
            <a:off x="4102100" y="1696027"/>
            <a:ext cx="3632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Kombinace AI + lidských zdrojů</a:t>
            </a:r>
          </a:p>
        </p:txBody>
      </p:sp>
      <p:sp>
        <p:nvSpPr>
          <p:cNvPr id="119" name="Desc1"/>
          <p:cNvSpPr/>
          <p:nvPr/>
        </p:nvSpPr>
        <p:spPr>
          <a:xfrm>
            <a:off x="4267200" y="2530187"/>
            <a:ext cx="3454400" cy="1206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sz="14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Cestovatelé využívají LLM pro přehled, ale ověřují si detaily u lidí (Reddit, YouTube). 25 % se setkalo s halucinacemi AI.</a:t>
            </a:r>
          </a:p>
        </p:txBody>
      </p:sp>
      <p:sp>
        <p:nvSpPr>
          <p:cNvPr id="120" name="Card2"/>
          <p:cNvSpPr/>
          <p:nvPr/>
        </p:nvSpPr>
        <p:spPr>
          <a:xfrm>
            <a:off x="8039100" y="1244600"/>
            <a:ext cx="3632200" cy="24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21" name="Bar2"/>
          <p:cNvSpPr/>
          <p:nvPr/>
        </p:nvSpPr>
        <p:spPr>
          <a:xfrm>
            <a:off x="8039100" y="1244600"/>
            <a:ext cx="3632200" cy="508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23" name="Title2"/>
          <p:cNvSpPr/>
          <p:nvPr/>
        </p:nvSpPr>
        <p:spPr>
          <a:xfrm>
            <a:off x="8005618" y="1781464"/>
            <a:ext cx="3632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Posun k agentivní AI</a:t>
            </a:r>
          </a:p>
        </p:txBody>
      </p:sp>
      <p:sp>
        <p:nvSpPr>
          <p:cNvPr id="124" name="Desc2"/>
          <p:cNvSpPr/>
          <p:nvPr/>
        </p:nvSpPr>
        <p:spPr>
          <a:xfrm>
            <a:off x="8128000" y="2362200"/>
            <a:ext cx="3454400" cy="1206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sz="16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Vlastní AI agenti budou aktivně vyhledávat návrhy napříč webem na základě osobní historie a preferencí uživatele.</a:t>
            </a:r>
          </a:p>
        </p:txBody>
      </p:sp>
      <p:sp>
        <p:nvSpPr>
          <p:cNvPr id="125" name="Card3"/>
          <p:cNvSpPr/>
          <p:nvPr/>
        </p:nvSpPr>
        <p:spPr>
          <a:xfrm>
            <a:off x="2247900" y="3860800"/>
            <a:ext cx="3632200" cy="24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26" name="Bar3"/>
          <p:cNvSpPr/>
          <p:nvPr/>
        </p:nvSpPr>
        <p:spPr>
          <a:xfrm>
            <a:off x="2247900" y="3860800"/>
            <a:ext cx="3632200" cy="508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28" name="Title3"/>
          <p:cNvSpPr/>
          <p:nvPr/>
        </p:nvSpPr>
        <p:spPr>
          <a:xfrm>
            <a:off x="2247900" y="4425949"/>
            <a:ext cx="3632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Plynulejší pohyb na letištích</a:t>
            </a:r>
          </a:p>
        </p:txBody>
      </p:sp>
      <p:sp>
        <p:nvSpPr>
          <p:cNvPr id="129" name="Desc3"/>
          <p:cNvSpPr/>
          <p:nvPr/>
        </p:nvSpPr>
        <p:spPr>
          <a:xfrm>
            <a:off x="2336800" y="4978400"/>
            <a:ext cx="3454400" cy="1206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sz="16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Systémy jako Amadeus Seamless Corridor identifikují cestující za pohybu – konec zastavování u přepážek a kontrol.</a:t>
            </a:r>
          </a:p>
        </p:txBody>
      </p:sp>
      <p:sp>
        <p:nvSpPr>
          <p:cNvPr id="130" name="Card4"/>
          <p:cNvSpPr/>
          <p:nvPr/>
        </p:nvSpPr>
        <p:spPr>
          <a:xfrm>
            <a:off x="6108700" y="3860800"/>
            <a:ext cx="3632200" cy="24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31" name="Bar4"/>
          <p:cNvSpPr/>
          <p:nvPr/>
        </p:nvSpPr>
        <p:spPr>
          <a:xfrm>
            <a:off x="6108700" y="3860800"/>
            <a:ext cx="3632200" cy="50800"/>
          </a:xfrm>
          <a:prstGeom prst="rect">
            <a:avLst/>
          </a:prstGeom>
          <a:solidFill>
            <a:srgbClr val="958646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33" name="Title4"/>
          <p:cNvSpPr/>
          <p:nvPr/>
        </p:nvSpPr>
        <p:spPr>
          <a:xfrm>
            <a:off x="6083301" y="4340513"/>
            <a:ext cx="3632200" cy="3556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b="1" dirty="0" err="1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Hyperpersonalizace</a:t>
            </a:r>
            <a:r>
              <a:rPr lang="cs-CZ" b="1" dirty="0">
                <a:solidFill>
                  <a:srgbClr val="95864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ubytování</a:t>
            </a:r>
          </a:p>
        </p:txBody>
      </p:sp>
      <p:sp>
        <p:nvSpPr>
          <p:cNvPr id="134" name="Desc4"/>
          <p:cNvSpPr/>
          <p:nvPr/>
        </p:nvSpPr>
        <p:spPr>
          <a:xfrm>
            <a:off x="6197600" y="4978400"/>
            <a:ext cx="3454400" cy="12065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anchor="t"/>
          <a:lstStyle/>
          <a:p>
            <a:pPr marL="0" indent="0" algn="ctr">
              <a:buNone/>
            </a:pPr>
            <a:r>
              <a:rPr lang="cs-CZ" sz="1600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Zánik vágních kategorií pokojů. Zákazníci budou vyžadovat naprostou personalizaci přímo na míru díky AI asistentům.</a:t>
            </a:r>
          </a:p>
        </p:txBody>
      </p:sp>
      <p:pic>
        <p:nvPicPr>
          <p:cNvPr id="135" name="Graphic 135" descr="AI growth trend ic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17900" y="1320800"/>
            <a:ext cx="355600" cy="355600"/>
          </a:xfrm>
          <a:prstGeom prst="rect">
            <a:avLst/>
          </a:prstGeom>
        </p:spPr>
      </p:pic>
      <p:pic>
        <p:nvPicPr>
          <p:cNvPr id="136" name="Graphic 136" descr="People group icon for Travel Mixology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700" y="1320800"/>
            <a:ext cx="355600" cy="355600"/>
          </a:xfrm>
          <a:prstGeom prst="rect">
            <a:avLst/>
          </a:prstGeom>
        </p:spPr>
      </p:pic>
      <p:pic>
        <p:nvPicPr>
          <p:cNvPr id="137" name="Graphic 137" descr="Airplane icon for airport biometrics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8300" y="3937000"/>
            <a:ext cx="355600" cy="355600"/>
          </a:xfrm>
          <a:prstGeom prst="rect">
            <a:avLst/>
          </a:prstGeom>
        </p:spPr>
      </p:pic>
      <p:pic>
        <p:nvPicPr>
          <p:cNvPr id="138" name="Graphic 138" descr="Bed icon for hotel personalizati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9100" y="3937000"/>
            <a:ext cx="355600" cy="355600"/>
          </a:xfrm>
          <a:prstGeom prst="rect">
            <a:avLst/>
          </a:prstGeom>
        </p:spPr>
      </p:pic>
      <p:pic>
        <p:nvPicPr>
          <p:cNvPr id="139" name="Graphic 139" descr="Compass icon for AI agents navigation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9500" y="1320800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he image is a snippet from a guide on how travel agents utilize OpenClaw software to automate various aspects of their operations.&#10;&#10;Obsah generovaný pomocí AI může být nesprávný.">
            <a:extLst>
              <a:ext uri="{FF2B5EF4-FFF2-40B4-BE49-F238E27FC236}">
                <a16:creationId xmlns:a16="http://schemas.microsoft.com/office/drawing/2014/main" id="{BBDF8D75-5D38-BA4D-99EC-E14B714C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680605"/>
            <a:ext cx="11526982" cy="58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27214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/>
          <p:cNvSpPr/>
          <p:nvPr/>
        </p:nvSpPr>
        <p:spPr>
          <a:xfrm>
            <a:off x="482238" y="748501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Kde mladí hledají inspiraci? Na Google ne.</a:t>
            </a:r>
            <a:endParaRPr lang="en-US" sz="3800" dirty="0"/>
          </a:p>
        </p:txBody>
      </p:sp>
      <p:sp>
        <p:nvSpPr>
          <p:cNvPr id="4" name="Shape 2"/>
          <p:cNvSpPr/>
          <p:nvPr/>
        </p:nvSpPr>
        <p:spPr>
          <a:xfrm>
            <a:off x="482238" y="1638885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2603488"/>
            <a:ext cx="9602289" cy="207841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658368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7A7060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05.10.2025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  <p:txBody>
          <a:bodyPr/>
          <a:lstStyle/>
          <a:p>
            <a:endParaRPr lang="cs-CZ" dirty="0"/>
          </a:p>
        </p:txBody>
      </p:sp>
      <p:sp>
        <p:nvSpPr>
          <p:cNvPr id="3" name="Text 1"/>
          <p:cNvSpPr/>
          <p:nvPr/>
        </p:nvSpPr>
        <p:spPr>
          <a:xfrm>
            <a:off x="449580" y="690591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Mezitím 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Google</a:t>
            </a:r>
            <a:r>
              <a:rPr lang="cs-CZ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…</a:t>
            </a: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 letenkářem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408067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88" y="1536192"/>
            <a:ext cx="6112904" cy="4561869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7836408" y="1803109"/>
            <a:ext cx="4088892" cy="4367349"/>
          </a:xfrm>
          <a:prstGeom prst="rect">
            <a:avLst/>
          </a:prstGeom>
          <a:solidFill>
            <a:srgbClr val="F5F1EA"/>
          </a:solidFill>
          <a:ln w="12700">
            <a:solidFill>
              <a:srgbClr val="D9C99A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7909560" y="2753434"/>
            <a:ext cx="3931920" cy="54864"/>
          </a:xfrm>
          <a:prstGeom prst="rect">
            <a:avLst/>
          </a:prstGeom>
          <a:solidFill>
            <a:srgbClr val="958646"/>
          </a:solidFill>
          <a:ln/>
        </p:spPr>
      </p:sp>
      <p:sp>
        <p:nvSpPr>
          <p:cNvPr id="8" name="Text 5"/>
          <p:cNvSpPr/>
          <p:nvPr/>
        </p:nvSpPr>
        <p:spPr>
          <a:xfrm>
            <a:off x="7985760" y="2156568"/>
            <a:ext cx="3566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Jak to funguje?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202930" y="3009684"/>
            <a:ext cx="356616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3F3F3F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Stačí popsat své cestovní plány jako při rozhovoru s přítelem — nástroj nabídne relevantní možnosti díky AI a datům Google Flights.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DFCF9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708194"/>
            <a:ext cx="114300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2A2826"/>
                </a:solidFill>
                <a:latin typeface="Bookman Old Style" pitchFamily="34" charset="0"/>
                <a:ea typeface="Bookman Old Style" pitchFamily="34" charset="-122"/>
                <a:cs typeface="Bookman Old Style" pitchFamily="34" charset="-120"/>
              </a:rPr>
              <a:t>Google průvodcem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411480" y="1491125"/>
            <a:ext cx="11430000" cy="27432"/>
          </a:xfrm>
          <a:prstGeom prst="rect">
            <a:avLst/>
          </a:prstGeom>
          <a:solidFill>
            <a:srgbClr val="958646"/>
          </a:solidFill>
          <a:ln/>
        </p:spPr>
      </p:sp>
      <p:pic>
        <p:nvPicPr>
          <p:cNvPr id="5" name="Image 0" descr="/tmp/holesov_unpacked/ppt/media/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4" y="1829393"/>
            <a:ext cx="10484031" cy="4461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54336A-28B1-4445-AE3A-BF835BC36A7E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ba7c31d6-e8e5-450d-a153-ab9063346fe8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568</Words>
  <Application>Microsoft Office PowerPoint</Application>
  <PresentationFormat>Širokoúhlá obrazovka</PresentationFormat>
  <Paragraphs>106</Paragraphs>
  <Slides>20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Bookman Old Style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Petra Kovandová</cp:lastModifiedBy>
  <cp:revision>3</cp:revision>
  <dcterms:created xsi:type="dcterms:W3CDTF">2026-04-04T15:35:41Z</dcterms:created>
  <dcterms:modified xsi:type="dcterms:W3CDTF">2026-04-17T14:14:11Z</dcterms:modified>
</cp:coreProperties>
</file>